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613" r:id="rId2"/>
    <p:sldId id="616" r:id="rId3"/>
    <p:sldId id="618" r:id="rId4"/>
    <p:sldId id="620" r:id="rId5"/>
    <p:sldId id="615" r:id="rId6"/>
    <p:sldId id="603" r:id="rId7"/>
    <p:sldId id="409" r:id="rId8"/>
    <p:sldId id="499" r:id="rId9"/>
    <p:sldId id="621" r:id="rId10"/>
    <p:sldId id="622" r:id="rId11"/>
    <p:sldId id="623" r:id="rId12"/>
    <p:sldId id="624" r:id="rId13"/>
    <p:sldId id="625" r:id="rId14"/>
    <p:sldId id="628" r:id="rId15"/>
    <p:sldId id="626" r:id="rId16"/>
    <p:sldId id="627" r:id="rId17"/>
    <p:sldId id="629" r:id="rId18"/>
    <p:sldId id="630" r:id="rId19"/>
    <p:sldId id="631" r:id="rId20"/>
    <p:sldId id="634" r:id="rId21"/>
    <p:sldId id="633" r:id="rId22"/>
    <p:sldId id="640" r:id="rId23"/>
    <p:sldId id="635" r:id="rId24"/>
    <p:sldId id="639" r:id="rId25"/>
    <p:sldId id="638" r:id="rId26"/>
    <p:sldId id="611" r:id="rId27"/>
  </p:sldIdLst>
  <p:sldSz cx="12192000" cy="6858000"/>
  <p:notesSz cx="6805613" cy="993933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DCFD0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91239" autoAdjust="0"/>
  </p:normalViewPr>
  <p:slideViewPr>
    <p:cSldViewPr snapToGrid="0">
      <p:cViewPr>
        <p:scale>
          <a:sx n="75" d="100"/>
          <a:sy n="75" d="100"/>
        </p:scale>
        <p:origin x="-2346" y="-76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CC991DAE-59F0-4EE8-B143-310E7B6E750C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66ABE879-7013-4CF6-BFE0-243F47E63B1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16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60D2344-8280-4BA3-A281-698241AEDE5A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979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29.12.2023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11218561" y="341317"/>
            <a:ext cx="3686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 sz="32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 sz="32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 sz="32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 sz="32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spcBef>
                <a:spcPct val="50000"/>
              </a:spcBef>
            </a:pPr>
            <a:endParaRPr lang="ru-RU" altLang="ru-RU" sz="1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1138561" y="1466074"/>
            <a:ext cx="10968959" cy="347077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800" i="1" dirty="0" smtClean="0"/>
              <a:t/>
            </a:r>
            <a:br>
              <a:rPr lang="ru-RU" altLang="ru-RU" sz="2800" i="1" dirty="0" smtClean="0"/>
            </a:br>
            <a:r>
              <a:rPr lang="ru-RU" altLang="ru-RU" sz="2800" i="1" dirty="0" smtClean="0"/>
              <a:t/>
            </a:r>
            <a:br>
              <a:rPr lang="ru-RU" altLang="ru-RU" sz="2800" i="1" dirty="0" smtClean="0"/>
            </a:br>
            <a:r>
              <a:rPr lang="ru-RU" altLang="ru-RU" sz="2800" i="1" dirty="0" smtClean="0"/>
              <a:t/>
            </a:r>
            <a:br>
              <a:rPr lang="ru-RU" altLang="ru-RU" sz="2800" i="1" dirty="0" smtClean="0"/>
            </a:br>
            <a:r>
              <a:rPr lang="ru-RU" altLang="ru-RU" sz="2800" i="1" dirty="0" smtClean="0"/>
              <a:t/>
            </a:r>
            <a:br>
              <a:rPr lang="ru-RU" altLang="ru-RU" sz="2800" i="1" dirty="0" smtClean="0"/>
            </a:br>
            <a:r>
              <a:rPr lang="ru-RU" altLang="ru-RU" sz="2800" i="1" dirty="0" smtClean="0"/>
              <a:t/>
            </a:r>
            <a:br>
              <a:rPr lang="ru-RU" altLang="ru-RU" sz="2800" i="1" dirty="0" smtClean="0"/>
            </a:br>
            <a:r>
              <a:rPr lang="ru-RU" altLang="ru-RU" sz="2800" i="1" dirty="0" smtClean="0"/>
              <a:t/>
            </a:r>
            <a:br>
              <a:rPr lang="ru-RU" altLang="ru-RU" sz="2800" i="1" dirty="0" smtClean="0"/>
            </a:br>
            <a:endParaRPr lang="ru-RU" altLang="ru-RU" sz="2800" i="1" dirty="0" smtClean="0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3262078" y="1015967"/>
            <a:ext cx="5648640" cy="5044849"/>
          </a:xfrm>
          <a:custGeom>
            <a:avLst/>
            <a:gdLst>
              <a:gd name="T0" fmla="*/ 690 w 4247"/>
              <a:gd name="T1" fmla="*/ 9 h 5262"/>
              <a:gd name="T2" fmla="*/ 1107 w 4247"/>
              <a:gd name="T3" fmla="*/ 227 h 5262"/>
              <a:gd name="T4" fmla="*/ 1207 w 4247"/>
              <a:gd name="T5" fmla="*/ 627 h 5262"/>
              <a:gd name="T6" fmla="*/ 1234 w 4247"/>
              <a:gd name="T7" fmla="*/ 891 h 5262"/>
              <a:gd name="T8" fmla="*/ 1225 w 4247"/>
              <a:gd name="T9" fmla="*/ 1336 h 5262"/>
              <a:gd name="T10" fmla="*/ 1516 w 4247"/>
              <a:gd name="T11" fmla="*/ 1600 h 5262"/>
              <a:gd name="T12" fmla="*/ 1806 w 4247"/>
              <a:gd name="T13" fmla="*/ 1827 h 5262"/>
              <a:gd name="T14" fmla="*/ 1978 w 4247"/>
              <a:gd name="T15" fmla="*/ 1909 h 5262"/>
              <a:gd name="T16" fmla="*/ 1951 w 4247"/>
              <a:gd name="T17" fmla="*/ 1518 h 5262"/>
              <a:gd name="T18" fmla="*/ 2115 w 4247"/>
              <a:gd name="T19" fmla="*/ 1363 h 5262"/>
              <a:gd name="T20" fmla="*/ 2559 w 4247"/>
              <a:gd name="T21" fmla="*/ 1100 h 5262"/>
              <a:gd name="T22" fmla="*/ 2886 w 4247"/>
              <a:gd name="T23" fmla="*/ 1181 h 5262"/>
              <a:gd name="T24" fmla="*/ 3113 w 4247"/>
              <a:gd name="T25" fmla="*/ 745 h 5262"/>
              <a:gd name="T26" fmla="*/ 3676 w 4247"/>
              <a:gd name="T27" fmla="*/ 900 h 5262"/>
              <a:gd name="T28" fmla="*/ 4030 w 4247"/>
              <a:gd name="T29" fmla="*/ 1181 h 5262"/>
              <a:gd name="T30" fmla="*/ 3884 w 4247"/>
              <a:gd name="T31" fmla="*/ 1500 h 5262"/>
              <a:gd name="T32" fmla="*/ 3930 w 4247"/>
              <a:gd name="T33" fmla="*/ 1990 h 5262"/>
              <a:gd name="T34" fmla="*/ 4211 w 4247"/>
              <a:gd name="T35" fmla="*/ 2099 h 5262"/>
              <a:gd name="T36" fmla="*/ 4229 w 4247"/>
              <a:gd name="T37" fmla="*/ 2436 h 5262"/>
              <a:gd name="T38" fmla="*/ 4066 w 4247"/>
              <a:gd name="T39" fmla="*/ 2736 h 5262"/>
              <a:gd name="T40" fmla="*/ 3812 w 4247"/>
              <a:gd name="T41" fmla="*/ 2763 h 5262"/>
              <a:gd name="T42" fmla="*/ 3694 w 4247"/>
              <a:gd name="T43" fmla="*/ 2717 h 5262"/>
              <a:gd name="T44" fmla="*/ 3340 w 4247"/>
              <a:gd name="T45" fmla="*/ 2781 h 5262"/>
              <a:gd name="T46" fmla="*/ 3031 w 4247"/>
              <a:gd name="T47" fmla="*/ 2908 h 5262"/>
              <a:gd name="T48" fmla="*/ 3122 w 4247"/>
              <a:gd name="T49" fmla="*/ 3235 h 5262"/>
              <a:gd name="T50" fmla="*/ 3167 w 4247"/>
              <a:gd name="T51" fmla="*/ 3508 h 5262"/>
              <a:gd name="T52" fmla="*/ 3022 w 4247"/>
              <a:gd name="T53" fmla="*/ 3763 h 5262"/>
              <a:gd name="T54" fmla="*/ 2732 w 4247"/>
              <a:gd name="T55" fmla="*/ 3872 h 5262"/>
              <a:gd name="T56" fmla="*/ 2759 w 4247"/>
              <a:gd name="T57" fmla="*/ 4244 h 5262"/>
              <a:gd name="T58" fmla="*/ 2868 w 4247"/>
              <a:gd name="T59" fmla="*/ 4335 h 5262"/>
              <a:gd name="T60" fmla="*/ 2813 w 4247"/>
              <a:gd name="T61" fmla="*/ 4653 h 5262"/>
              <a:gd name="T62" fmla="*/ 2741 w 4247"/>
              <a:gd name="T63" fmla="*/ 4917 h 5262"/>
              <a:gd name="T64" fmla="*/ 2886 w 4247"/>
              <a:gd name="T65" fmla="*/ 5144 h 5262"/>
              <a:gd name="T66" fmla="*/ 2668 w 4247"/>
              <a:gd name="T67" fmla="*/ 5208 h 5262"/>
              <a:gd name="T68" fmla="*/ 2559 w 4247"/>
              <a:gd name="T69" fmla="*/ 4935 h 5262"/>
              <a:gd name="T70" fmla="*/ 2387 w 4247"/>
              <a:gd name="T71" fmla="*/ 4890 h 5262"/>
              <a:gd name="T72" fmla="*/ 2169 w 4247"/>
              <a:gd name="T73" fmla="*/ 4681 h 5262"/>
              <a:gd name="T74" fmla="*/ 1933 w 4247"/>
              <a:gd name="T75" fmla="*/ 4408 h 5262"/>
              <a:gd name="T76" fmla="*/ 1697 w 4247"/>
              <a:gd name="T77" fmla="*/ 4290 h 5262"/>
              <a:gd name="T78" fmla="*/ 1507 w 4247"/>
              <a:gd name="T79" fmla="*/ 4099 h 5262"/>
              <a:gd name="T80" fmla="*/ 1470 w 4247"/>
              <a:gd name="T81" fmla="*/ 4144 h 5262"/>
              <a:gd name="T82" fmla="*/ 1144 w 4247"/>
              <a:gd name="T83" fmla="*/ 4153 h 5262"/>
              <a:gd name="T84" fmla="*/ 853 w 4247"/>
              <a:gd name="T85" fmla="*/ 4281 h 5262"/>
              <a:gd name="T86" fmla="*/ 536 w 4247"/>
              <a:gd name="T87" fmla="*/ 4435 h 5262"/>
              <a:gd name="T88" fmla="*/ 363 w 4247"/>
              <a:gd name="T89" fmla="*/ 4335 h 5262"/>
              <a:gd name="T90" fmla="*/ 154 w 4247"/>
              <a:gd name="T91" fmla="*/ 4144 h 5262"/>
              <a:gd name="T92" fmla="*/ 218 w 4247"/>
              <a:gd name="T93" fmla="*/ 4035 h 5262"/>
              <a:gd name="T94" fmla="*/ 399 w 4247"/>
              <a:gd name="T95" fmla="*/ 3708 h 5262"/>
              <a:gd name="T96" fmla="*/ 644 w 4247"/>
              <a:gd name="T97" fmla="*/ 3617 h 5262"/>
              <a:gd name="T98" fmla="*/ 681 w 4247"/>
              <a:gd name="T99" fmla="*/ 3263 h 5262"/>
              <a:gd name="T100" fmla="*/ 336 w 4247"/>
              <a:gd name="T101" fmla="*/ 3226 h 5262"/>
              <a:gd name="T102" fmla="*/ 27 w 4247"/>
              <a:gd name="T103" fmla="*/ 3045 h 5262"/>
              <a:gd name="T104" fmla="*/ 136 w 4247"/>
              <a:gd name="T105" fmla="*/ 2745 h 5262"/>
              <a:gd name="T106" fmla="*/ 363 w 4247"/>
              <a:gd name="T107" fmla="*/ 2599 h 5262"/>
              <a:gd name="T108" fmla="*/ 672 w 4247"/>
              <a:gd name="T109" fmla="*/ 2290 h 5262"/>
              <a:gd name="T110" fmla="*/ 436 w 4247"/>
              <a:gd name="T111" fmla="*/ 1672 h 5262"/>
              <a:gd name="T112" fmla="*/ 408 w 4247"/>
              <a:gd name="T113" fmla="*/ 1363 h 5262"/>
              <a:gd name="T114" fmla="*/ 427 w 4247"/>
              <a:gd name="T115" fmla="*/ 1018 h 5262"/>
              <a:gd name="T116" fmla="*/ 209 w 4247"/>
              <a:gd name="T117" fmla="*/ 1018 h 5262"/>
              <a:gd name="T118" fmla="*/ 91 w 4247"/>
              <a:gd name="T119" fmla="*/ 836 h 5262"/>
              <a:gd name="T120" fmla="*/ 354 w 4247"/>
              <a:gd name="T121" fmla="*/ 663 h 5262"/>
              <a:gd name="T122" fmla="*/ 472 w 4247"/>
              <a:gd name="T123" fmla="*/ 291 h 5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247" h="5262">
                <a:moveTo>
                  <a:pt x="472" y="273"/>
                </a:moveTo>
                <a:lnTo>
                  <a:pt x="481" y="254"/>
                </a:lnTo>
                <a:lnTo>
                  <a:pt x="490" y="154"/>
                </a:lnTo>
                <a:lnTo>
                  <a:pt x="499" y="136"/>
                </a:lnTo>
                <a:lnTo>
                  <a:pt x="517" y="91"/>
                </a:lnTo>
                <a:lnTo>
                  <a:pt x="526" y="64"/>
                </a:lnTo>
                <a:lnTo>
                  <a:pt x="545" y="45"/>
                </a:lnTo>
                <a:lnTo>
                  <a:pt x="572" y="18"/>
                </a:lnTo>
                <a:lnTo>
                  <a:pt x="599" y="0"/>
                </a:lnTo>
                <a:lnTo>
                  <a:pt x="644" y="9"/>
                </a:lnTo>
                <a:lnTo>
                  <a:pt x="690" y="9"/>
                </a:lnTo>
                <a:lnTo>
                  <a:pt x="744" y="9"/>
                </a:lnTo>
                <a:lnTo>
                  <a:pt x="808" y="18"/>
                </a:lnTo>
                <a:lnTo>
                  <a:pt x="853" y="36"/>
                </a:lnTo>
                <a:lnTo>
                  <a:pt x="899" y="73"/>
                </a:lnTo>
                <a:lnTo>
                  <a:pt x="917" y="91"/>
                </a:lnTo>
                <a:lnTo>
                  <a:pt x="935" y="127"/>
                </a:lnTo>
                <a:lnTo>
                  <a:pt x="962" y="164"/>
                </a:lnTo>
                <a:lnTo>
                  <a:pt x="989" y="191"/>
                </a:lnTo>
                <a:lnTo>
                  <a:pt x="1017" y="209"/>
                </a:lnTo>
                <a:lnTo>
                  <a:pt x="1053" y="200"/>
                </a:lnTo>
                <a:lnTo>
                  <a:pt x="1107" y="227"/>
                </a:lnTo>
                <a:lnTo>
                  <a:pt x="1171" y="236"/>
                </a:lnTo>
                <a:lnTo>
                  <a:pt x="1198" y="345"/>
                </a:lnTo>
                <a:lnTo>
                  <a:pt x="1207" y="391"/>
                </a:lnTo>
                <a:lnTo>
                  <a:pt x="1216" y="427"/>
                </a:lnTo>
                <a:lnTo>
                  <a:pt x="1225" y="463"/>
                </a:lnTo>
                <a:lnTo>
                  <a:pt x="1234" y="491"/>
                </a:lnTo>
                <a:lnTo>
                  <a:pt x="1225" y="536"/>
                </a:lnTo>
                <a:lnTo>
                  <a:pt x="1216" y="545"/>
                </a:lnTo>
                <a:lnTo>
                  <a:pt x="1216" y="563"/>
                </a:lnTo>
                <a:lnTo>
                  <a:pt x="1207" y="600"/>
                </a:lnTo>
                <a:lnTo>
                  <a:pt x="1207" y="627"/>
                </a:lnTo>
                <a:lnTo>
                  <a:pt x="1216" y="663"/>
                </a:lnTo>
                <a:lnTo>
                  <a:pt x="1243" y="682"/>
                </a:lnTo>
                <a:lnTo>
                  <a:pt x="1289" y="682"/>
                </a:lnTo>
                <a:lnTo>
                  <a:pt x="1316" y="709"/>
                </a:lnTo>
                <a:lnTo>
                  <a:pt x="1334" y="736"/>
                </a:lnTo>
                <a:lnTo>
                  <a:pt x="1334" y="745"/>
                </a:lnTo>
                <a:lnTo>
                  <a:pt x="1334" y="763"/>
                </a:lnTo>
                <a:lnTo>
                  <a:pt x="1316" y="800"/>
                </a:lnTo>
                <a:lnTo>
                  <a:pt x="1289" y="818"/>
                </a:lnTo>
                <a:lnTo>
                  <a:pt x="1262" y="854"/>
                </a:lnTo>
                <a:lnTo>
                  <a:pt x="1234" y="891"/>
                </a:lnTo>
                <a:lnTo>
                  <a:pt x="1234" y="891"/>
                </a:lnTo>
                <a:lnTo>
                  <a:pt x="1207" y="936"/>
                </a:lnTo>
                <a:lnTo>
                  <a:pt x="1180" y="981"/>
                </a:lnTo>
                <a:lnTo>
                  <a:pt x="1180" y="1036"/>
                </a:lnTo>
                <a:lnTo>
                  <a:pt x="1171" y="1072"/>
                </a:lnTo>
                <a:lnTo>
                  <a:pt x="1180" y="1100"/>
                </a:lnTo>
                <a:lnTo>
                  <a:pt x="1198" y="1127"/>
                </a:lnTo>
                <a:lnTo>
                  <a:pt x="1216" y="1154"/>
                </a:lnTo>
                <a:lnTo>
                  <a:pt x="1216" y="1200"/>
                </a:lnTo>
                <a:lnTo>
                  <a:pt x="1225" y="1263"/>
                </a:lnTo>
                <a:lnTo>
                  <a:pt x="1225" y="1336"/>
                </a:lnTo>
                <a:lnTo>
                  <a:pt x="1225" y="1390"/>
                </a:lnTo>
                <a:lnTo>
                  <a:pt x="1243" y="1409"/>
                </a:lnTo>
                <a:lnTo>
                  <a:pt x="1271" y="1436"/>
                </a:lnTo>
                <a:lnTo>
                  <a:pt x="1316" y="1454"/>
                </a:lnTo>
                <a:lnTo>
                  <a:pt x="1361" y="1463"/>
                </a:lnTo>
                <a:lnTo>
                  <a:pt x="1416" y="1481"/>
                </a:lnTo>
                <a:lnTo>
                  <a:pt x="1461" y="1500"/>
                </a:lnTo>
                <a:lnTo>
                  <a:pt x="1488" y="1509"/>
                </a:lnTo>
                <a:lnTo>
                  <a:pt x="1525" y="1545"/>
                </a:lnTo>
                <a:lnTo>
                  <a:pt x="1525" y="1563"/>
                </a:lnTo>
                <a:lnTo>
                  <a:pt x="1516" y="1600"/>
                </a:lnTo>
                <a:lnTo>
                  <a:pt x="1516" y="1636"/>
                </a:lnTo>
                <a:lnTo>
                  <a:pt x="1516" y="1672"/>
                </a:lnTo>
                <a:lnTo>
                  <a:pt x="1516" y="1681"/>
                </a:lnTo>
                <a:lnTo>
                  <a:pt x="1543" y="1690"/>
                </a:lnTo>
                <a:lnTo>
                  <a:pt x="1579" y="1699"/>
                </a:lnTo>
                <a:lnTo>
                  <a:pt x="1606" y="1709"/>
                </a:lnTo>
                <a:lnTo>
                  <a:pt x="1643" y="1736"/>
                </a:lnTo>
                <a:lnTo>
                  <a:pt x="1697" y="1754"/>
                </a:lnTo>
                <a:lnTo>
                  <a:pt x="1743" y="1781"/>
                </a:lnTo>
                <a:lnTo>
                  <a:pt x="1779" y="1790"/>
                </a:lnTo>
                <a:lnTo>
                  <a:pt x="1806" y="1827"/>
                </a:lnTo>
                <a:lnTo>
                  <a:pt x="1797" y="1881"/>
                </a:lnTo>
                <a:lnTo>
                  <a:pt x="1806" y="1909"/>
                </a:lnTo>
                <a:lnTo>
                  <a:pt x="1797" y="1936"/>
                </a:lnTo>
                <a:lnTo>
                  <a:pt x="1806" y="1954"/>
                </a:lnTo>
                <a:lnTo>
                  <a:pt x="1833" y="1972"/>
                </a:lnTo>
                <a:lnTo>
                  <a:pt x="1861" y="1990"/>
                </a:lnTo>
                <a:lnTo>
                  <a:pt x="1897" y="1981"/>
                </a:lnTo>
                <a:lnTo>
                  <a:pt x="1915" y="1972"/>
                </a:lnTo>
                <a:lnTo>
                  <a:pt x="1942" y="1963"/>
                </a:lnTo>
                <a:lnTo>
                  <a:pt x="1960" y="1954"/>
                </a:lnTo>
                <a:lnTo>
                  <a:pt x="1978" y="1909"/>
                </a:lnTo>
                <a:lnTo>
                  <a:pt x="1988" y="1872"/>
                </a:lnTo>
                <a:lnTo>
                  <a:pt x="1997" y="1827"/>
                </a:lnTo>
                <a:lnTo>
                  <a:pt x="1969" y="1809"/>
                </a:lnTo>
                <a:lnTo>
                  <a:pt x="1960" y="1772"/>
                </a:lnTo>
                <a:lnTo>
                  <a:pt x="1951" y="1736"/>
                </a:lnTo>
                <a:lnTo>
                  <a:pt x="1942" y="1709"/>
                </a:lnTo>
                <a:lnTo>
                  <a:pt x="1933" y="1672"/>
                </a:lnTo>
                <a:lnTo>
                  <a:pt x="1933" y="1618"/>
                </a:lnTo>
                <a:lnTo>
                  <a:pt x="1942" y="1590"/>
                </a:lnTo>
                <a:lnTo>
                  <a:pt x="1942" y="1554"/>
                </a:lnTo>
                <a:lnTo>
                  <a:pt x="1951" y="1518"/>
                </a:lnTo>
                <a:lnTo>
                  <a:pt x="1951" y="1509"/>
                </a:lnTo>
                <a:lnTo>
                  <a:pt x="1997" y="1500"/>
                </a:lnTo>
                <a:lnTo>
                  <a:pt x="2033" y="1500"/>
                </a:lnTo>
                <a:lnTo>
                  <a:pt x="2051" y="1490"/>
                </a:lnTo>
                <a:lnTo>
                  <a:pt x="2060" y="1472"/>
                </a:lnTo>
                <a:lnTo>
                  <a:pt x="2051" y="1445"/>
                </a:lnTo>
                <a:lnTo>
                  <a:pt x="2042" y="1418"/>
                </a:lnTo>
                <a:lnTo>
                  <a:pt x="2042" y="1390"/>
                </a:lnTo>
                <a:lnTo>
                  <a:pt x="2060" y="1372"/>
                </a:lnTo>
                <a:lnTo>
                  <a:pt x="2096" y="1363"/>
                </a:lnTo>
                <a:lnTo>
                  <a:pt x="2115" y="1363"/>
                </a:lnTo>
                <a:lnTo>
                  <a:pt x="2151" y="1354"/>
                </a:lnTo>
                <a:lnTo>
                  <a:pt x="2187" y="1318"/>
                </a:lnTo>
                <a:lnTo>
                  <a:pt x="2224" y="1309"/>
                </a:lnTo>
                <a:lnTo>
                  <a:pt x="2287" y="1281"/>
                </a:lnTo>
                <a:lnTo>
                  <a:pt x="2342" y="1272"/>
                </a:lnTo>
                <a:lnTo>
                  <a:pt x="2387" y="1263"/>
                </a:lnTo>
                <a:lnTo>
                  <a:pt x="2414" y="1254"/>
                </a:lnTo>
                <a:lnTo>
                  <a:pt x="2450" y="1236"/>
                </a:lnTo>
                <a:lnTo>
                  <a:pt x="2487" y="1191"/>
                </a:lnTo>
                <a:lnTo>
                  <a:pt x="2532" y="1136"/>
                </a:lnTo>
                <a:lnTo>
                  <a:pt x="2559" y="1100"/>
                </a:lnTo>
                <a:lnTo>
                  <a:pt x="2587" y="1081"/>
                </a:lnTo>
                <a:lnTo>
                  <a:pt x="2641" y="1054"/>
                </a:lnTo>
                <a:lnTo>
                  <a:pt x="2695" y="1045"/>
                </a:lnTo>
                <a:lnTo>
                  <a:pt x="2741" y="1063"/>
                </a:lnTo>
                <a:lnTo>
                  <a:pt x="2777" y="1091"/>
                </a:lnTo>
                <a:lnTo>
                  <a:pt x="2777" y="1109"/>
                </a:lnTo>
                <a:lnTo>
                  <a:pt x="2795" y="1136"/>
                </a:lnTo>
                <a:lnTo>
                  <a:pt x="2813" y="1163"/>
                </a:lnTo>
                <a:lnTo>
                  <a:pt x="2822" y="1181"/>
                </a:lnTo>
                <a:lnTo>
                  <a:pt x="2859" y="1200"/>
                </a:lnTo>
                <a:lnTo>
                  <a:pt x="2886" y="1181"/>
                </a:lnTo>
                <a:lnTo>
                  <a:pt x="2950" y="1072"/>
                </a:lnTo>
                <a:lnTo>
                  <a:pt x="2968" y="1036"/>
                </a:lnTo>
                <a:lnTo>
                  <a:pt x="2986" y="1009"/>
                </a:lnTo>
                <a:lnTo>
                  <a:pt x="3004" y="972"/>
                </a:lnTo>
                <a:lnTo>
                  <a:pt x="3013" y="927"/>
                </a:lnTo>
                <a:lnTo>
                  <a:pt x="3022" y="891"/>
                </a:lnTo>
                <a:lnTo>
                  <a:pt x="3049" y="845"/>
                </a:lnTo>
                <a:lnTo>
                  <a:pt x="3058" y="818"/>
                </a:lnTo>
                <a:lnTo>
                  <a:pt x="3077" y="791"/>
                </a:lnTo>
                <a:lnTo>
                  <a:pt x="3095" y="763"/>
                </a:lnTo>
                <a:lnTo>
                  <a:pt x="3113" y="745"/>
                </a:lnTo>
                <a:lnTo>
                  <a:pt x="3140" y="736"/>
                </a:lnTo>
                <a:lnTo>
                  <a:pt x="3176" y="736"/>
                </a:lnTo>
                <a:lnTo>
                  <a:pt x="3231" y="782"/>
                </a:lnTo>
                <a:lnTo>
                  <a:pt x="3249" y="809"/>
                </a:lnTo>
                <a:lnTo>
                  <a:pt x="3285" y="818"/>
                </a:lnTo>
                <a:lnTo>
                  <a:pt x="3322" y="845"/>
                </a:lnTo>
                <a:lnTo>
                  <a:pt x="3349" y="854"/>
                </a:lnTo>
                <a:lnTo>
                  <a:pt x="3412" y="872"/>
                </a:lnTo>
                <a:lnTo>
                  <a:pt x="3476" y="882"/>
                </a:lnTo>
                <a:lnTo>
                  <a:pt x="3558" y="891"/>
                </a:lnTo>
                <a:lnTo>
                  <a:pt x="3676" y="900"/>
                </a:lnTo>
                <a:lnTo>
                  <a:pt x="3784" y="891"/>
                </a:lnTo>
                <a:lnTo>
                  <a:pt x="3821" y="872"/>
                </a:lnTo>
                <a:lnTo>
                  <a:pt x="3857" y="845"/>
                </a:lnTo>
                <a:lnTo>
                  <a:pt x="3893" y="836"/>
                </a:lnTo>
                <a:lnTo>
                  <a:pt x="3930" y="854"/>
                </a:lnTo>
                <a:lnTo>
                  <a:pt x="3948" y="872"/>
                </a:lnTo>
                <a:lnTo>
                  <a:pt x="3984" y="909"/>
                </a:lnTo>
                <a:lnTo>
                  <a:pt x="4002" y="963"/>
                </a:lnTo>
                <a:lnTo>
                  <a:pt x="4039" y="1018"/>
                </a:lnTo>
                <a:lnTo>
                  <a:pt x="4039" y="1091"/>
                </a:lnTo>
                <a:lnTo>
                  <a:pt x="4030" y="1181"/>
                </a:lnTo>
                <a:lnTo>
                  <a:pt x="4030" y="1254"/>
                </a:lnTo>
                <a:lnTo>
                  <a:pt x="4020" y="1327"/>
                </a:lnTo>
                <a:lnTo>
                  <a:pt x="3993" y="1372"/>
                </a:lnTo>
                <a:lnTo>
                  <a:pt x="3966" y="1372"/>
                </a:lnTo>
                <a:lnTo>
                  <a:pt x="3948" y="1372"/>
                </a:lnTo>
                <a:lnTo>
                  <a:pt x="3921" y="1381"/>
                </a:lnTo>
                <a:lnTo>
                  <a:pt x="3912" y="1390"/>
                </a:lnTo>
                <a:lnTo>
                  <a:pt x="3893" y="1400"/>
                </a:lnTo>
                <a:lnTo>
                  <a:pt x="3893" y="1436"/>
                </a:lnTo>
                <a:lnTo>
                  <a:pt x="3893" y="1454"/>
                </a:lnTo>
                <a:lnTo>
                  <a:pt x="3884" y="1500"/>
                </a:lnTo>
                <a:lnTo>
                  <a:pt x="3884" y="1563"/>
                </a:lnTo>
                <a:lnTo>
                  <a:pt x="3857" y="1609"/>
                </a:lnTo>
                <a:lnTo>
                  <a:pt x="3830" y="1663"/>
                </a:lnTo>
                <a:lnTo>
                  <a:pt x="3794" y="1718"/>
                </a:lnTo>
                <a:lnTo>
                  <a:pt x="3775" y="1772"/>
                </a:lnTo>
                <a:lnTo>
                  <a:pt x="3775" y="1818"/>
                </a:lnTo>
                <a:lnTo>
                  <a:pt x="3803" y="1863"/>
                </a:lnTo>
                <a:lnTo>
                  <a:pt x="3839" y="1899"/>
                </a:lnTo>
                <a:lnTo>
                  <a:pt x="3866" y="1927"/>
                </a:lnTo>
                <a:lnTo>
                  <a:pt x="3912" y="1972"/>
                </a:lnTo>
                <a:lnTo>
                  <a:pt x="3930" y="1990"/>
                </a:lnTo>
                <a:lnTo>
                  <a:pt x="3966" y="2009"/>
                </a:lnTo>
                <a:lnTo>
                  <a:pt x="4011" y="2009"/>
                </a:lnTo>
                <a:lnTo>
                  <a:pt x="4057" y="1999"/>
                </a:lnTo>
                <a:lnTo>
                  <a:pt x="4084" y="1999"/>
                </a:lnTo>
                <a:lnTo>
                  <a:pt x="4120" y="1990"/>
                </a:lnTo>
                <a:lnTo>
                  <a:pt x="4138" y="1972"/>
                </a:lnTo>
                <a:lnTo>
                  <a:pt x="4147" y="1990"/>
                </a:lnTo>
                <a:lnTo>
                  <a:pt x="4184" y="1999"/>
                </a:lnTo>
                <a:lnTo>
                  <a:pt x="4202" y="2045"/>
                </a:lnTo>
                <a:lnTo>
                  <a:pt x="4211" y="2081"/>
                </a:lnTo>
                <a:lnTo>
                  <a:pt x="4211" y="2099"/>
                </a:lnTo>
                <a:lnTo>
                  <a:pt x="4193" y="2127"/>
                </a:lnTo>
                <a:lnTo>
                  <a:pt x="4175" y="2154"/>
                </a:lnTo>
                <a:lnTo>
                  <a:pt x="4157" y="2172"/>
                </a:lnTo>
                <a:lnTo>
                  <a:pt x="4147" y="2199"/>
                </a:lnTo>
                <a:lnTo>
                  <a:pt x="4147" y="2208"/>
                </a:lnTo>
                <a:lnTo>
                  <a:pt x="4157" y="2245"/>
                </a:lnTo>
                <a:lnTo>
                  <a:pt x="4166" y="2263"/>
                </a:lnTo>
                <a:lnTo>
                  <a:pt x="4184" y="2299"/>
                </a:lnTo>
                <a:lnTo>
                  <a:pt x="4211" y="2345"/>
                </a:lnTo>
                <a:lnTo>
                  <a:pt x="4247" y="2381"/>
                </a:lnTo>
                <a:lnTo>
                  <a:pt x="4229" y="2436"/>
                </a:lnTo>
                <a:lnTo>
                  <a:pt x="4193" y="2454"/>
                </a:lnTo>
                <a:lnTo>
                  <a:pt x="4157" y="2463"/>
                </a:lnTo>
                <a:lnTo>
                  <a:pt x="4129" y="2499"/>
                </a:lnTo>
                <a:lnTo>
                  <a:pt x="4111" y="2536"/>
                </a:lnTo>
                <a:lnTo>
                  <a:pt x="4102" y="2572"/>
                </a:lnTo>
                <a:lnTo>
                  <a:pt x="4111" y="2599"/>
                </a:lnTo>
                <a:lnTo>
                  <a:pt x="4120" y="2636"/>
                </a:lnTo>
                <a:lnTo>
                  <a:pt x="4129" y="2690"/>
                </a:lnTo>
                <a:lnTo>
                  <a:pt x="4157" y="2736"/>
                </a:lnTo>
                <a:lnTo>
                  <a:pt x="4102" y="2736"/>
                </a:lnTo>
                <a:lnTo>
                  <a:pt x="4066" y="2736"/>
                </a:lnTo>
                <a:lnTo>
                  <a:pt x="4030" y="2754"/>
                </a:lnTo>
                <a:lnTo>
                  <a:pt x="4002" y="2772"/>
                </a:lnTo>
                <a:lnTo>
                  <a:pt x="3984" y="2808"/>
                </a:lnTo>
                <a:lnTo>
                  <a:pt x="3966" y="2817"/>
                </a:lnTo>
                <a:lnTo>
                  <a:pt x="3948" y="2826"/>
                </a:lnTo>
                <a:lnTo>
                  <a:pt x="3921" y="2826"/>
                </a:lnTo>
                <a:lnTo>
                  <a:pt x="3875" y="2808"/>
                </a:lnTo>
                <a:lnTo>
                  <a:pt x="3857" y="2790"/>
                </a:lnTo>
                <a:lnTo>
                  <a:pt x="3848" y="2772"/>
                </a:lnTo>
                <a:lnTo>
                  <a:pt x="3821" y="2772"/>
                </a:lnTo>
                <a:lnTo>
                  <a:pt x="3812" y="2763"/>
                </a:lnTo>
                <a:lnTo>
                  <a:pt x="3803" y="2736"/>
                </a:lnTo>
                <a:lnTo>
                  <a:pt x="3812" y="2708"/>
                </a:lnTo>
                <a:lnTo>
                  <a:pt x="3812" y="2690"/>
                </a:lnTo>
                <a:lnTo>
                  <a:pt x="3803" y="2654"/>
                </a:lnTo>
                <a:lnTo>
                  <a:pt x="3784" y="2627"/>
                </a:lnTo>
                <a:lnTo>
                  <a:pt x="3775" y="2627"/>
                </a:lnTo>
                <a:lnTo>
                  <a:pt x="3748" y="2645"/>
                </a:lnTo>
                <a:lnTo>
                  <a:pt x="3739" y="2654"/>
                </a:lnTo>
                <a:lnTo>
                  <a:pt x="3730" y="2681"/>
                </a:lnTo>
                <a:lnTo>
                  <a:pt x="3721" y="2699"/>
                </a:lnTo>
                <a:lnTo>
                  <a:pt x="3694" y="2717"/>
                </a:lnTo>
                <a:lnTo>
                  <a:pt x="3676" y="2736"/>
                </a:lnTo>
                <a:lnTo>
                  <a:pt x="3657" y="2772"/>
                </a:lnTo>
                <a:lnTo>
                  <a:pt x="3648" y="2799"/>
                </a:lnTo>
                <a:lnTo>
                  <a:pt x="3621" y="2817"/>
                </a:lnTo>
                <a:lnTo>
                  <a:pt x="3594" y="2826"/>
                </a:lnTo>
                <a:lnTo>
                  <a:pt x="3576" y="2817"/>
                </a:lnTo>
                <a:lnTo>
                  <a:pt x="3539" y="2817"/>
                </a:lnTo>
                <a:lnTo>
                  <a:pt x="3476" y="2817"/>
                </a:lnTo>
                <a:lnTo>
                  <a:pt x="3412" y="2808"/>
                </a:lnTo>
                <a:lnTo>
                  <a:pt x="3376" y="2808"/>
                </a:lnTo>
                <a:lnTo>
                  <a:pt x="3340" y="2781"/>
                </a:lnTo>
                <a:lnTo>
                  <a:pt x="3331" y="2763"/>
                </a:lnTo>
                <a:lnTo>
                  <a:pt x="3294" y="2754"/>
                </a:lnTo>
                <a:lnTo>
                  <a:pt x="3249" y="2745"/>
                </a:lnTo>
                <a:lnTo>
                  <a:pt x="3222" y="2745"/>
                </a:lnTo>
                <a:lnTo>
                  <a:pt x="3167" y="2763"/>
                </a:lnTo>
                <a:lnTo>
                  <a:pt x="3131" y="2781"/>
                </a:lnTo>
                <a:lnTo>
                  <a:pt x="3104" y="2808"/>
                </a:lnTo>
                <a:lnTo>
                  <a:pt x="3068" y="2836"/>
                </a:lnTo>
                <a:lnTo>
                  <a:pt x="3040" y="2854"/>
                </a:lnTo>
                <a:lnTo>
                  <a:pt x="3031" y="2890"/>
                </a:lnTo>
                <a:lnTo>
                  <a:pt x="3031" y="2908"/>
                </a:lnTo>
                <a:lnTo>
                  <a:pt x="3004" y="3017"/>
                </a:lnTo>
                <a:lnTo>
                  <a:pt x="2995" y="3054"/>
                </a:lnTo>
                <a:lnTo>
                  <a:pt x="2995" y="3090"/>
                </a:lnTo>
                <a:lnTo>
                  <a:pt x="3004" y="3117"/>
                </a:lnTo>
                <a:lnTo>
                  <a:pt x="3022" y="3126"/>
                </a:lnTo>
                <a:lnTo>
                  <a:pt x="3049" y="3145"/>
                </a:lnTo>
                <a:lnTo>
                  <a:pt x="3068" y="3154"/>
                </a:lnTo>
                <a:lnTo>
                  <a:pt x="3077" y="3172"/>
                </a:lnTo>
                <a:lnTo>
                  <a:pt x="3095" y="3181"/>
                </a:lnTo>
                <a:lnTo>
                  <a:pt x="3113" y="3217"/>
                </a:lnTo>
                <a:lnTo>
                  <a:pt x="3122" y="3235"/>
                </a:lnTo>
                <a:lnTo>
                  <a:pt x="3122" y="3245"/>
                </a:lnTo>
                <a:lnTo>
                  <a:pt x="3131" y="3272"/>
                </a:lnTo>
                <a:lnTo>
                  <a:pt x="3140" y="3317"/>
                </a:lnTo>
                <a:lnTo>
                  <a:pt x="3131" y="3354"/>
                </a:lnTo>
                <a:lnTo>
                  <a:pt x="3122" y="3390"/>
                </a:lnTo>
                <a:lnTo>
                  <a:pt x="3140" y="3408"/>
                </a:lnTo>
                <a:lnTo>
                  <a:pt x="3158" y="3417"/>
                </a:lnTo>
                <a:lnTo>
                  <a:pt x="3167" y="3426"/>
                </a:lnTo>
                <a:lnTo>
                  <a:pt x="3176" y="3445"/>
                </a:lnTo>
                <a:lnTo>
                  <a:pt x="3167" y="3472"/>
                </a:lnTo>
                <a:lnTo>
                  <a:pt x="3167" y="3508"/>
                </a:lnTo>
                <a:lnTo>
                  <a:pt x="3149" y="3535"/>
                </a:lnTo>
                <a:lnTo>
                  <a:pt x="3140" y="3554"/>
                </a:lnTo>
                <a:lnTo>
                  <a:pt x="3131" y="3572"/>
                </a:lnTo>
                <a:lnTo>
                  <a:pt x="3131" y="3626"/>
                </a:lnTo>
                <a:lnTo>
                  <a:pt x="3122" y="3635"/>
                </a:lnTo>
                <a:lnTo>
                  <a:pt x="3095" y="3654"/>
                </a:lnTo>
                <a:lnTo>
                  <a:pt x="3077" y="3672"/>
                </a:lnTo>
                <a:lnTo>
                  <a:pt x="3077" y="3699"/>
                </a:lnTo>
                <a:lnTo>
                  <a:pt x="3068" y="3735"/>
                </a:lnTo>
                <a:lnTo>
                  <a:pt x="3049" y="3763"/>
                </a:lnTo>
                <a:lnTo>
                  <a:pt x="3022" y="3763"/>
                </a:lnTo>
                <a:lnTo>
                  <a:pt x="2995" y="3772"/>
                </a:lnTo>
                <a:lnTo>
                  <a:pt x="2959" y="3781"/>
                </a:lnTo>
                <a:lnTo>
                  <a:pt x="2922" y="3790"/>
                </a:lnTo>
                <a:lnTo>
                  <a:pt x="2904" y="3817"/>
                </a:lnTo>
                <a:lnTo>
                  <a:pt x="2868" y="3835"/>
                </a:lnTo>
                <a:lnTo>
                  <a:pt x="2841" y="3835"/>
                </a:lnTo>
                <a:lnTo>
                  <a:pt x="2813" y="3835"/>
                </a:lnTo>
                <a:lnTo>
                  <a:pt x="2786" y="3826"/>
                </a:lnTo>
                <a:lnTo>
                  <a:pt x="2768" y="3835"/>
                </a:lnTo>
                <a:lnTo>
                  <a:pt x="2741" y="3844"/>
                </a:lnTo>
                <a:lnTo>
                  <a:pt x="2732" y="3872"/>
                </a:lnTo>
                <a:lnTo>
                  <a:pt x="2714" y="3953"/>
                </a:lnTo>
                <a:lnTo>
                  <a:pt x="2695" y="4017"/>
                </a:lnTo>
                <a:lnTo>
                  <a:pt x="2695" y="4072"/>
                </a:lnTo>
                <a:lnTo>
                  <a:pt x="2695" y="4090"/>
                </a:lnTo>
                <a:lnTo>
                  <a:pt x="2714" y="4117"/>
                </a:lnTo>
                <a:lnTo>
                  <a:pt x="2723" y="4144"/>
                </a:lnTo>
                <a:lnTo>
                  <a:pt x="2723" y="4163"/>
                </a:lnTo>
                <a:lnTo>
                  <a:pt x="2723" y="4181"/>
                </a:lnTo>
                <a:lnTo>
                  <a:pt x="2732" y="4208"/>
                </a:lnTo>
                <a:lnTo>
                  <a:pt x="2750" y="4226"/>
                </a:lnTo>
                <a:lnTo>
                  <a:pt x="2759" y="4244"/>
                </a:lnTo>
                <a:lnTo>
                  <a:pt x="2759" y="4281"/>
                </a:lnTo>
                <a:lnTo>
                  <a:pt x="2759" y="4281"/>
                </a:lnTo>
                <a:lnTo>
                  <a:pt x="2768" y="4299"/>
                </a:lnTo>
                <a:lnTo>
                  <a:pt x="2759" y="4308"/>
                </a:lnTo>
                <a:lnTo>
                  <a:pt x="2759" y="4317"/>
                </a:lnTo>
                <a:lnTo>
                  <a:pt x="2768" y="4317"/>
                </a:lnTo>
                <a:lnTo>
                  <a:pt x="2786" y="4326"/>
                </a:lnTo>
                <a:lnTo>
                  <a:pt x="2804" y="4317"/>
                </a:lnTo>
                <a:lnTo>
                  <a:pt x="2822" y="4299"/>
                </a:lnTo>
                <a:lnTo>
                  <a:pt x="2822" y="4299"/>
                </a:lnTo>
                <a:lnTo>
                  <a:pt x="2868" y="4335"/>
                </a:lnTo>
                <a:lnTo>
                  <a:pt x="2904" y="4353"/>
                </a:lnTo>
                <a:lnTo>
                  <a:pt x="2922" y="4381"/>
                </a:lnTo>
                <a:lnTo>
                  <a:pt x="2895" y="4399"/>
                </a:lnTo>
                <a:lnTo>
                  <a:pt x="2877" y="4408"/>
                </a:lnTo>
                <a:lnTo>
                  <a:pt x="2868" y="4444"/>
                </a:lnTo>
                <a:lnTo>
                  <a:pt x="2886" y="4472"/>
                </a:lnTo>
                <a:lnTo>
                  <a:pt x="2904" y="4499"/>
                </a:lnTo>
                <a:lnTo>
                  <a:pt x="2859" y="4553"/>
                </a:lnTo>
                <a:lnTo>
                  <a:pt x="2841" y="4581"/>
                </a:lnTo>
                <a:lnTo>
                  <a:pt x="2832" y="4608"/>
                </a:lnTo>
                <a:lnTo>
                  <a:pt x="2813" y="4653"/>
                </a:lnTo>
                <a:lnTo>
                  <a:pt x="2804" y="4653"/>
                </a:lnTo>
                <a:lnTo>
                  <a:pt x="2786" y="4662"/>
                </a:lnTo>
                <a:lnTo>
                  <a:pt x="2768" y="4662"/>
                </a:lnTo>
                <a:lnTo>
                  <a:pt x="2741" y="4681"/>
                </a:lnTo>
                <a:lnTo>
                  <a:pt x="2723" y="4681"/>
                </a:lnTo>
                <a:lnTo>
                  <a:pt x="2705" y="4699"/>
                </a:lnTo>
                <a:lnTo>
                  <a:pt x="2695" y="4717"/>
                </a:lnTo>
                <a:lnTo>
                  <a:pt x="2695" y="4735"/>
                </a:lnTo>
                <a:lnTo>
                  <a:pt x="2705" y="4853"/>
                </a:lnTo>
                <a:lnTo>
                  <a:pt x="2723" y="4890"/>
                </a:lnTo>
                <a:lnTo>
                  <a:pt x="2741" y="4917"/>
                </a:lnTo>
                <a:lnTo>
                  <a:pt x="2768" y="4935"/>
                </a:lnTo>
                <a:lnTo>
                  <a:pt x="2786" y="4944"/>
                </a:lnTo>
                <a:lnTo>
                  <a:pt x="2804" y="4962"/>
                </a:lnTo>
                <a:lnTo>
                  <a:pt x="2804" y="4990"/>
                </a:lnTo>
                <a:lnTo>
                  <a:pt x="2813" y="5008"/>
                </a:lnTo>
                <a:lnTo>
                  <a:pt x="2841" y="5026"/>
                </a:lnTo>
                <a:lnTo>
                  <a:pt x="2868" y="5035"/>
                </a:lnTo>
                <a:lnTo>
                  <a:pt x="2895" y="5053"/>
                </a:lnTo>
                <a:lnTo>
                  <a:pt x="2895" y="5080"/>
                </a:lnTo>
                <a:lnTo>
                  <a:pt x="2886" y="5117"/>
                </a:lnTo>
                <a:lnTo>
                  <a:pt x="2886" y="5144"/>
                </a:lnTo>
                <a:lnTo>
                  <a:pt x="2895" y="5153"/>
                </a:lnTo>
                <a:lnTo>
                  <a:pt x="2904" y="5153"/>
                </a:lnTo>
                <a:lnTo>
                  <a:pt x="2922" y="5162"/>
                </a:lnTo>
                <a:lnTo>
                  <a:pt x="2931" y="5162"/>
                </a:lnTo>
                <a:lnTo>
                  <a:pt x="2940" y="5162"/>
                </a:lnTo>
                <a:lnTo>
                  <a:pt x="2922" y="5208"/>
                </a:lnTo>
                <a:lnTo>
                  <a:pt x="2841" y="5262"/>
                </a:lnTo>
                <a:lnTo>
                  <a:pt x="2786" y="5253"/>
                </a:lnTo>
                <a:lnTo>
                  <a:pt x="2759" y="5244"/>
                </a:lnTo>
                <a:lnTo>
                  <a:pt x="2695" y="5217"/>
                </a:lnTo>
                <a:lnTo>
                  <a:pt x="2668" y="5208"/>
                </a:lnTo>
                <a:lnTo>
                  <a:pt x="2632" y="5190"/>
                </a:lnTo>
                <a:lnTo>
                  <a:pt x="2614" y="5171"/>
                </a:lnTo>
                <a:lnTo>
                  <a:pt x="2605" y="5153"/>
                </a:lnTo>
                <a:lnTo>
                  <a:pt x="2587" y="5117"/>
                </a:lnTo>
                <a:lnTo>
                  <a:pt x="2568" y="5090"/>
                </a:lnTo>
                <a:lnTo>
                  <a:pt x="2559" y="5071"/>
                </a:lnTo>
                <a:lnTo>
                  <a:pt x="2559" y="5044"/>
                </a:lnTo>
                <a:lnTo>
                  <a:pt x="2568" y="4990"/>
                </a:lnTo>
                <a:lnTo>
                  <a:pt x="2568" y="4971"/>
                </a:lnTo>
                <a:lnTo>
                  <a:pt x="2568" y="4953"/>
                </a:lnTo>
                <a:lnTo>
                  <a:pt x="2559" y="4935"/>
                </a:lnTo>
                <a:lnTo>
                  <a:pt x="2523" y="4935"/>
                </a:lnTo>
                <a:lnTo>
                  <a:pt x="2505" y="4935"/>
                </a:lnTo>
                <a:lnTo>
                  <a:pt x="2496" y="4944"/>
                </a:lnTo>
                <a:lnTo>
                  <a:pt x="2496" y="4971"/>
                </a:lnTo>
                <a:lnTo>
                  <a:pt x="2478" y="4990"/>
                </a:lnTo>
                <a:lnTo>
                  <a:pt x="2469" y="4990"/>
                </a:lnTo>
                <a:lnTo>
                  <a:pt x="2441" y="4990"/>
                </a:lnTo>
                <a:lnTo>
                  <a:pt x="2414" y="4971"/>
                </a:lnTo>
                <a:lnTo>
                  <a:pt x="2405" y="4944"/>
                </a:lnTo>
                <a:lnTo>
                  <a:pt x="2396" y="4917"/>
                </a:lnTo>
                <a:lnTo>
                  <a:pt x="2387" y="4890"/>
                </a:lnTo>
                <a:lnTo>
                  <a:pt x="2378" y="4844"/>
                </a:lnTo>
                <a:lnTo>
                  <a:pt x="2369" y="4799"/>
                </a:lnTo>
                <a:lnTo>
                  <a:pt x="2342" y="4771"/>
                </a:lnTo>
                <a:lnTo>
                  <a:pt x="2314" y="4753"/>
                </a:lnTo>
                <a:lnTo>
                  <a:pt x="2305" y="4726"/>
                </a:lnTo>
                <a:lnTo>
                  <a:pt x="2287" y="4708"/>
                </a:lnTo>
                <a:lnTo>
                  <a:pt x="2278" y="4690"/>
                </a:lnTo>
                <a:lnTo>
                  <a:pt x="2242" y="4681"/>
                </a:lnTo>
                <a:lnTo>
                  <a:pt x="2196" y="4662"/>
                </a:lnTo>
                <a:lnTo>
                  <a:pt x="2196" y="4681"/>
                </a:lnTo>
                <a:lnTo>
                  <a:pt x="2169" y="4681"/>
                </a:lnTo>
                <a:lnTo>
                  <a:pt x="2096" y="4681"/>
                </a:lnTo>
                <a:lnTo>
                  <a:pt x="2096" y="4608"/>
                </a:lnTo>
                <a:lnTo>
                  <a:pt x="2087" y="4562"/>
                </a:lnTo>
                <a:lnTo>
                  <a:pt x="2087" y="4517"/>
                </a:lnTo>
                <a:lnTo>
                  <a:pt x="2069" y="4472"/>
                </a:lnTo>
                <a:lnTo>
                  <a:pt x="2060" y="4462"/>
                </a:lnTo>
                <a:lnTo>
                  <a:pt x="2024" y="4472"/>
                </a:lnTo>
                <a:lnTo>
                  <a:pt x="2006" y="4472"/>
                </a:lnTo>
                <a:lnTo>
                  <a:pt x="1988" y="4462"/>
                </a:lnTo>
                <a:lnTo>
                  <a:pt x="1960" y="4435"/>
                </a:lnTo>
                <a:lnTo>
                  <a:pt x="1933" y="4408"/>
                </a:lnTo>
                <a:lnTo>
                  <a:pt x="1906" y="4372"/>
                </a:lnTo>
                <a:lnTo>
                  <a:pt x="1897" y="4344"/>
                </a:lnTo>
                <a:lnTo>
                  <a:pt x="1906" y="4308"/>
                </a:lnTo>
                <a:lnTo>
                  <a:pt x="1897" y="4272"/>
                </a:lnTo>
                <a:lnTo>
                  <a:pt x="1861" y="4253"/>
                </a:lnTo>
                <a:lnTo>
                  <a:pt x="1833" y="4253"/>
                </a:lnTo>
                <a:lnTo>
                  <a:pt x="1797" y="4262"/>
                </a:lnTo>
                <a:lnTo>
                  <a:pt x="1770" y="4272"/>
                </a:lnTo>
                <a:lnTo>
                  <a:pt x="1752" y="4272"/>
                </a:lnTo>
                <a:lnTo>
                  <a:pt x="1733" y="4281"/>
                </a:lnTo>
                <a:lnTo>
                  <a:pt x="1697" y="4290"/>
                </a:lnTo>
                <a:lnTo>
                  <a:pt x="1679" y="4299"/>
                </a:lnTo>
                <a:lnTo>
                  <a:pt x="1670" y="4299"/>
                </a:lnTo>
                <a:lnTo>
                  <a:pt x="1652" y="4290"/>
                </a:lnTo>
                <a:lnTo>
                  <a:pt x="1634" y="4272"/>
                </a:lnTo>
                <a:lnTo>
                  <a:pt x="1615" y="4253"/>
                </a:lnTo>
                <a:lnTo>
                  <a:pt x="1625" y="4235"/>
                </a:lnTo>
                <a:lnTo>
                  <a:pt x="1615" y="4208"/>
                </a:lnTo>
                <a:lnTo>
                  <a:pt x="1588" y="4181"/>
                </a:lnTo>
                <a:lnTo>
                  <a:pt x="1570" y="4172"/>
                </a:lnTo>
                <a:lnTo>
                  <a:pt x="1543" y="4144"/>
                </a:lnTo>
                <a:lnTo>
                  <a:pt x="1507" y="4099"/>
                </a:lnTo>
                <a:lnTo>
                  <a:pt x="1525" y="4090"/>
                </a:lnTo>
                <a:lnTo>
                  <a:pt x="1543" y="4072"/>
                </a:lnTo>
                <a:lnTo>
                  <a:pt x="1561" y="4044"/>
                </a:lnTo>
                <a:lnTo>
                  <a:pt x="1552" y="4017"/>
                </a:lnTo>
                <a:lnTo>
                  <a:pt x="1543" y="3999"/>
                </a:lnTo>
                <a:lnTo>
                  <a:pt x="1507" y="4026"/>
                </a:lnTo>
                <a:lnTo>
                  <a:pt x="1488" y="4035"/>
                </a:lnTo>
                <a:lnTo>
                  <a:pt x="1470" y="4063"/>
                </a:lnTo>
                <a:lnTo>
                  <a:pt x="1461" y="4072"/>
                </a:lnTo>
                <a:lnTo>
                  <a:pt x="1461" y="4090"/>
                </a:lnTo>
                <a:lnTo>
                  <a:pt x="1470" y="4144"/>
                </a:lnTo>
                <a:lnTo>
                  <a:pt x="1470" y="4190"/>
                </a:lnTo>
                <a:lnTo>
                  <a:pt x="1470" y="4226"/>
                </a:lnTo>
                <a:lnTo>
                  <a:pt x="1443" y="4226"/>
                </a:lnTo>
                <a:lnTo>
                  <a:pt x="1416" y="4217"/>
                </a:lnTo>
                <a:lnTo>
                  <a:pt x="1398" y="4199"/>
                </a:lnTo>
                <a:lnTo>
                  <a:pt x="1389" y="4163"/>
                </a:lnTo>
                <a:lnTo>
                  <a:pt x="1380" y="4153"/>
                </a:lnTo>
                <a:lnTo>
                  <a:pt x="1352" y="4144"/>
                </a:lnTo>
                <a:lnTo>
                  <a:pt x="1216" y="4144"/>
                </a:lnTo>
                <a:lnTo>
                  <a:pt x="1180" y="4144"/>
                </a:lnTo>
                <a:lnTo>
                  <a:pt x="1144" y="4153"/>
                </a:lnTo>
                <a:lnTo>
                  <a:pt x="1107" y="4163"/>
                </a:lnTo>
                <a:lnTo>
                  <a:pt x="1071" y="4153"/>
                </a:lnTo>
                <a:lnTo>
                  <a:pt x="1035" y="4163"/>
                </a:lnTo>
                <a:lnTo>
                  <a:pt x="1017" y="4190"/>
                </a:lnTo>
                <a:lnTo>
                  <a:pt x="1007" y="4217"/>
                </a:lnTo>
                <a:lnTo>
                  <a:pt x="998" y="4244"/>
                </a:lnTo>
                <a:lnTo>
                  <a:pt x="971" y="4262"/>
                </a:lnTo>
                <a:lnTo>
                  <a:pt x="944" y="4262"/>
                </a:lnTo>
                <a:lnTo>
                  <a:pt x="926" y="4253"/>
                </a:lnTo>
                <a:lnTo>
                  <a:pt x="889" y="4262"/>
                </a:lnTo>
                <a:lnTo>
                  <a:pt x="853" y="4281"/>
                </a:lnTo>
                <a:lnTo>
                  <a:pt x="826" y="4290"/>
                </a:lnTo>
                <a:lnTo>
                  <a:pt x="799" y="4272"/>
                </a:lnTo>
                <a:lnTo>
                  <a:pt x="781" y="4253"/>
                </a:lnTo>
                <a:lnTo>
                  <a:pt x="735" y="4262"/>
                </a:lnTo>
                <a:lnTo>
                  <a:pt x="699" y="4290"/>
                </a:lnTo>
                <a:lnTo>
                  <a:pt x="672" y="4317"/>
                </a:lnTo>
                <a:lnTo>
                  <a:pt x="626" y="4353"/>
                </a:lnTo>
                <a:lnTo>
                  <a:pt x="617" y="4399"/>
                </a:lnTo>
                <a:lnTo>
                  <a:pt x="599" y="4435"/>
                </a:lnTo>
                <a:lnTo>
                  <a:pt x="572" y="4435"/>
                </a:lnTo>
                <a:lnTo>
                  <a:pt x="536" y="4435"/>
                </a:lnTo>
                <a:lnTo>
                  <a:pt x="499" y="4453"/>
                </a:lnTo>
                <a:lnTo>
                  <a:pt x="463" y="4472"/>
                </a:lnTo>
                <a:lnTo>
                  <a:pt x="408" y="4481"/>
                </a:lnTo>
                <a:lnTo>
                  <a:pt x="390" y="4462"/>
                </a:lnTo>
                <a:lnTo>
                  <a:pt x="390" y="4444"/>
                </a:lnTo>
                <a:lnTo>
                  <a:pt x="399" y="4426"/>
                </a:lnTo>
                <a:lnTo>
                  <a:pt x="408" y="4408"/>
                </a:lnTo>
                <a:lnTo>
                  <a:pt x="418" y="4381"/>
                </a:lnTo>
                <a:lnTo>
                  <a:pt x="408" y="4362"/>
                </a:lnTo>
                <a:lnTo>
                  <a:pt x="381" y="4353"/>
                </a:lnTo>
                <a:lnTo>
                  <a:pt x="363" y="4335"/>
                </a:lnTo>
                <a:lnTo>
                  <a:pt x="318" y="4335"/>
                </a:lnTo>
                <a:lnTo>
                  <a:pt x="290" y="4335"/>
                </a:lnTo>
                <a:lnTo>
                  <a:pt x="127" y="4344"/>
                </a:lnTo>
                <a:lnTo>
                  <a:pt x="154" y="4281"/>
                </a:lnTo>
                <a:lnTo>
                  <a:pt x="154" y="4262"/>
                </a:lnTo>
                <a:lnTo>
                  <a:pt x="173" y="4244"/>
                </a:lnTo>
                <a:lnTo>
                  <a:pt x="173" y="4226"/>
                </a:lnTo>
                <a:lnTo>
                  <a:pt x="182" y="4208"/>
                </a:lnTo>
                <a:lnTo>
                  <a:pt x="173" y="4190"/>
                </a:lnTo>
                <a:lnTo>
                  <a:pt x="163" y="4172"/>
                </a:lnTo>
                <a:lnTo>
                  <a:pt x="154" y="4144"/>
                </a:lnTo>
                <a:lnTo>
                  <a:pt x="145" y="4135"/>
                </a:lnTo>
                <a:lnTo>
                  <a:pt x="127" y="4117"/>
                </a:lnTo>
                <a:lnTo>
                  <a:pt x="118" y="4099"/>
                </a:lnTo>
                <a:lnTo>
                  <a:pt x="136" y="4090"/>
                </a:lnTo>
                <a:lnTo>
                  <a:pt x="154" y="4081"/>
                </a:lnTo>
                <a:lnTo>
                  <a:pt x="182" y="4090"/>
                </a:lnTo>
                <a:lnTo>
                  <a:pt x="200" y="4099"/>
                </a:lnTo>
                <a:lnTo>
                  <a:pt x="209" y="4099"/>
                </a:lnTo>
                <a:lnTo>
                  <a:pt x="227" y="4081"/>
                </a:lnTo>
                <a:lnTo>
                  <a:pt x="236" y="4053"/>
                </a:lnTo>
                <a:lnTo>
                  <a:pt x="218" y="4035"/>
                </a:lnTo>
                <a:lnTo>
                  <a:pt x="191" y="4017"/>
                </a:lnTo>
                <a:lnTo>
                  <a:pt x="173" y="3999"/>
                </a:lnTo>
                <a:lnTo>
                  <a:pt x="163" y="3963"/>
                </a:lnTo>
                <a:lnTo>
                  <a:pt x="173" y="3917"/>
                </a:lnTo>
                <a:lnTo>
                  <a:pt x="182" y="3872"/>
                </a:lnTo>
                <a:lnTo>
                  <a:pt x="209" y="3844"/>
                </a:lnTo>
                <a:lnTo>
                  <a:pt x="218" y="3817"/>
                </a:lnTo>
                <a:lnTo>
                  <a:pt x="245" y="3790"/>
                </a:lnTo>
                <a:lnTo>
                  <a:pt x="281" y="3763"/>
                </a:lnTo>
                <a:lnTo>
                  <a:pt x="345" y="3735"/>
                </a:lnTo>
                <a:lnTo>
                  <a:pt x="399" y="3708"/>
                </a:lnTo>
                <a:lnTo>
                  <a:pt x="427" y="3699"/>
                </a:lnTo>
                <a:lnTo>
                  <a:pt x="481" y="3690"/>
                </a:lnTo>
                <a:lnTo>
                  <a:pt x="499" y="3699"/>
                </a:lnTo>
                <a:lnTo>
                  <a:pt x="508" y="3708"/>
                </a:lnTo>
                <a:lnTo>
                  <a:pt x="536" y="3717"/>
                </a:lnTo>
                <a:lnTo>
                  <a:pt x="554" y="3726"/>
                </a:lnTo>
                <a:lnTo>
                  <a:pt x="581" y="3726"/>
                </a:lnTo>
                <a:lnTo>
                  <a:pt x="590" y="3708"/>
                </a:lnTo>
                <a:lnTo>
                  <a:pt x="608" y="3681"/>
                </a:lnTo>
                <a:lnTo>
                  <a:pt x="635" y="3654"/>
                </a:lnTo>
                <a:lnTo>
                  <a:pt x="644" y="3617"/>
                </a:lnTo>
                <a:lnTo>
                  <a:pt x="663" y="3563"/>
                </a:lnTo>
                <a:lnTo>
                  <a:pt x="663" y="3526"/>
                </a:lnTo>
                <a:lnTo>
                  <a:pt x="672" y="3508"/>
                </a:lnTo>
                <a:lnTo>
                  <a:pt x="699" y="3472"/>
                </a:lnTo>
                <a:lnTo>
                  <a:pt x="717" y="3435"/>
                </a:lnTo>
                <a:lnTo>
                  <a:pt x="744" y="3417"/>
                </a:lnTo>
                <a:lnTo>
                  <a:pt x="762" y="3390"/>
                </a:lnTo>
                <a:lnTo>
                  <a:pt x="799" y="3354"/>
                </a:lnTo>
                <a:lnTo>
                  <a:pt x="781" y="3326"/>
                </a:lnTo>
                <a:lnTo>
                  <a:pt x="735" y="3290"/>
                </a:lnTo>
                <a:lnTo>
                  <a:pt x="681" y="3263"/>
                </a:lnTo>
                <a:lnTo>
                  <a:pt x="644" y="3272"/>
                </a:lnTo>
                <a:lnTo>
                  <a:pt x="590" y="3272"/>
                </a:lnTo>
                <a:lnTo>
                  <a:pt x="572" y="3281"/>
                </a:lnTo>
                <a:lnTo>
                  <a:pt x="572" y="3254"/>
                </a:lnTo>
                <a:lnTo>
                  <a:pt x="563" y="3245"/>
                </a:lnTo>
                <a:lnTo>
                  <a:pt x="563" y="3235"/>
                </a:lnTo>
                <a:lnTo>
                  <a:pt x="526" y="3226"/>
                </a:lnTo>
                <a:lnTo>
                  <a:pt x="472" y="3217"/>
                </a:lnTo>
                <a:lnTo>
                  <a:pt x="427" y="3226"/>
                </a:lnTo>
                <a:lnTo>
                  <a:pt x="381" y="3226"/>
                </a:lnTo>
                <a:lnTo>
                  <a:pt x="336" y="3226"/>
                </a:lnTo>
                <a:lnTo>
                  <a:pt x="290" y="3226"/>
                </a:lnTo>
                <a:lnTo>
                  <a:pt x="227" y="3226"/>
                </a:lnTo>
                <a:lnTo>
                  <a:pt x="163" y="3226"/>
                </a:lnTo>
                <a:lnTo>
                  <a:pt x="109" y="3226"/>
                </a:lnTo>
                <a:lnTo>
                  <a:pt x="73" y="3226"/>
                </a:lnTo>
                <a:lnTo>
                  <a:pt x="36" y="3208"/>
                </a:lnTo>
                <a:lnTo>
                  <a:pt x="27" y="3199"/>
                </a:lnTo>
                <a:lnTo>
                  <a:pt x="18" y="3181"/>
                </a:lnTo>
                <a:lnTo>
                  <a:pt x="9" y="3163"/>
                </a:lnTo>
                <a:lnTo>
                  <a:pt x="0" y="3135"/>
                </a:lnTo>
                <a:lnTo>
                  <a:pt x="27" y="3045"/>
                </a:lnTo>
                <a:lnTo>
                  <a:pt x="55" y="3026"/>
                </a:lnTo>
                <a:lnTo>
                  <a:pt x="55" y="3017"/>
                </a:lnTo>
                <a:lnTo>
                  <a:pt x="55" y="2990"/>
                </a:lnTo>
                <a:lnTo>
                  <a:pt x="36" y="2963"/>
                </a:lnTo>
                <a:lnTo>
                  <a:pt x="45" y="2926"/>
                </a:lnTo>
                <a:lnTo>
                  <a:pt x="73" y="2890"/>
                </a:lnTo>
                <a:lnTo>
                  <a:pt x="100" y="2845"/>
                </a:lnTo>
                <a:lnTo>
                  <a:pt x="118" y="2817"/>
                </a:lnTo>
                <a:lnTo>
                  <a:pt x="136" y="2781"/>
                </a:lnTo>
                <a:lnTo>
                  <a:pt x="136" y="2763"/>
                </a:lnTo>
                <a:lnTo>
                  <a:pt x="136" y="2745"/>
                </a:lnTo>
                <a:lnTo>
                  <a:pt x="127" y="2708"/>
                </a:lnTo>
                <a:lnTo>
                  <a:pt x="127" y="2681"/>
                </a:lnTo>
                <a:lnTo>
                  <a:pt x="136" y="2654"/>
                </a:lnTo>
                <a:lnTo>
                  <a:pt x="145" y="2627"/>
                </a:lnTo>
                <a:lnTo>
                  <a:pt x="173" y="2617"/>
                </a:lnTo>
                <a:lnTo>
                  <a:pt x="200" y="2617"/>
                </a:lnTo>
                <a:lnTo>
                  <a:pt x="236" y="2608"/>
                </a:lnTo>
                <a:lnTo>
                  <a:pt x="281" y="2599"/>
                </a:lnTo>
                <a:lnTo>
                  <a:pt x="309" y="2599"/>
                </a:lnTo>
                <a:lnTo>
                  <a:pt x="345" y="2599"/>
                </a:lnTo>
                <a:lnTo>
                  <a:pt x="363" y="2599"/>
                </a:lnTo>
                <a:lnTo>
                  <a:pt x="381" y="2590"/>
                </a:lnTo>
                <a:lnTo>
                  <a:pt x="390" y="2563"/>
                </a:lnTo>
                <a:lnTo>
                  <a:pt x="381" y="2527"/>
                </a:lnTo>
                <a:lnTo>
                  <a:pt x="418" y="2490"/>
                </a:lnTo>
                <a:lnTo>
                  <a:pt x="445" y="2463"/>
                </a:lnTo>
                <a:lnTo>
                  <a:pt x="499" y="2445"/>
                </a:lnTo>
                <a:lnTo>
                  <a:pt x="536" y="2417"/>
                </a:lnTo>
                <a:lnTo>
                  <a:pt x="563" y="2336"/>
                </a:lnTo>
                <a:lnTo>
                  <a:pt x="572" y="2318"/>
                </a:lnTo>
                <a:lnTo>
                  <a:pt x="617" y="2308"/>
                </a:lnTo>
                <a:lnTo>
                  <a:pt x="672" y="2290"/>
                </a:lnTo>
                <a:lnTo>
                  <a:pt x="672" y="2245"/>
                </a:lnTo>
                <a:lnTo>
                  <a:pt x="672" y="2181"/>
                </a:lnTo>
                <a:lnTo>
                  <a:pt x="653" y="2118"/>
                </a:lnTo>
                <a:lnTo>
                  <a:pt x="590" y="2063"/>
                </a:lnTo>
                <a:lnTo>
                  <a:pt x="545" y="1999"/>
                </a:lnTo>
                <a:lnTo>
                  <a:pt x="536" y="1927"/>
                </a:lnTo>
                <a:lnTo>
                  <a:pt x="526" y="1890"/>
                </a:lnTo>
                <a:lnTo>
                  <a:pt x="481" y="1845"/>
                </a:lnTo>
                <a:lnTo>
                  <a:pt x="427" y="1809"/>
                </a:lnTo>
                <a:lnTo>
                  <a:pt x="418" y="1754"/>
                </a:lnTo>
                <a:lnTo>
                  <a:pt x="436" y="1672"/>
                </a:lnTo>
                <a:lnTo>
                  <a:pt x="445" y="1627"/>
                </a:lnTo>
                <a:lnTo>
                  <a:pt x="454" y="1600"/>
                </a:lnTo>
                <a:lnTo>
                  <a:pt x="445" y="1554"/>
                </a:lnTo>
                <a:lnTo>
                  <a:pt x="445" y="1554"/>
                </a:lnTo>
                <a:lnTo>
                  <a:pt x="481" y="1472"/>
                </a:lnTo>
                <a:lnTo>
                  <a:pt x="481" y="1445"/>
                </a:lnTo>
                <a:lnTo>
                  <a:pt x="490" y="1427"/>
                </a:lnTo>
                <a:lnTo>
                  <a:pt x="481" y="1409"/>
                </a:lnTo>
                <a:lnTo>
                  <a:pt x="472" y="1381"/>
                </a:lnTo>
                <a:lnTo>
                  <a:pt x="445" y="1372"/>
                </a:lnTo>
                <a:lnTo>
                  <a:pt x="408" y="1363"/>
                </a:lnTo>
                <a:lnTo>
                  <a:pt x="381" y="1345"/>
                </a:lnTo>
                <a:lnTo>
                  <a:pt x="354" y="1345"/>
                </a:lnTo>
                <a:lnTo>
                  <a:pt x="336" y="1336"/>
                </a:lnTo>
                <a:lnTo>
                  <a:pt x="327" y="1309"/>
                </a:lnTo>
                <a:lnTo>
                  <a:pt x="336" y="1272"/>
                </a:lnTo>
                <a:lnTo>
                  <a:pt x="354" y="1209"/>
                </a:lnTo>
                <a:lnTo>
                  <a:pt x="372" y="1172"/>
                </a:lnTo>
                <a:lnTo>
                  <a:pt x="381" y="1136"/>
                </a:lnTo>
                <a:lnTo>
                  <a:pt x="408" y="1081"/>
                </a:lnTo>
                <a:lnTo>
                  <a:pt x="418" y="1045"/>
                </a:lnTo>
                <a:lnTo>
                  <a:pt x="427" y="1018"/>
                </a:lnTo>
                <a:lnTo>
                  <a:pt x="418" y="991"/>
                </a:lnTo>
                <a:lnTo>
                  <a:pt x="418" y="972"/>
                </a:lnTo>
                <a:lnTo>
                  <a:pt x="399" y="963"/>
                </a:lnTo>
                <a:lnTo>
                  <a:pt x="381" y="972"/>
                </a:lnTo>
                <a:lnTo>
                  <a:pt x="363" y="981"/>
                </a:lnTo>
                <a:lnTo>
                  <a:pt x="345" y="1009"/>
                </a:lnTo>
                <a:lnTo>
                  <a:pt x="336" y="1018"/>
                </a:lnTo>
                <a:lnTo>
                  <a:pt x="318" y="1018"/>
                </a:lnTo>
                <a:lnTo>
                  <a:pt x="263" y="1009"/>
                </a:lnTo>
                <a:lnTo>
                  <a:pt x="245" y="1027"/>
                </a:lnTo>
                <a:lnTo>
                  <a:pt x="209" y="1018"/>
                </a:lnTo>
                <a:lnTo>
                  <a:pt x="163" y="1018"/>
                </a:lnTo>
                <a:lnTo>
                  <a:pt x="145" y="1009"/>
                </a:lnTo>
                <a:lnTo>
                  <a:pt x="127" y="1009"/>
                </a:lnTo>
                <a:lnTo>
                  <a:pt x="118" y="1000"/>
                </a:lnTo>
                <a:lnTo>
                  <a:pt x="109" y="981"/>
                </a:lnTo>
                <a:lnTo>
                  <a:pt x="100" y="954"/>
                </a:lnTo>
                <a:lnTo>
                  <a:pt x="73" y="927"/>
                </a:lnTo>
                <a:lnTo>
                  <a:pt x="64" y="900"/>
                </a:lnTo>
                <a:lnTo>
                  <a:pt x="64" y="872"/>
                </a:lnTo>
                <a:lnTo>
                  <a:pt x="73" y="854"/>
                </a:lnTo>
                <a:lnTo>
                  <a:pt x="91" y="836"/>
                </a:lnTo>
                <a:lnTo>
                  <a:pt x="118" y="827"/>
                </a:lnTo>
                <a:lnTo>
                  <a:pt x="145" y="827"/>
                </a:lnTo>
                <a:lnTo>
                  <a:pt x="191" y="827"/>
                </a:lnTo>
                <a:lnTo>
                  <a:pt x="236" y="827"/>
                </a:lnTo>
                <a:lnTo>
                  <a:pt x="254" y="827"/>
                </a:lnTo>
                <a:lnTo>
                  <a:pt x="281" y="827"/>
                </a:lnTo>
                <a:lnTo>
                  <a:pt x="290" y="827"/>
                </a:lnTo>
                <a:lnTo>
                  <a:pt x="309" y="818"/>
                </a:lnTo>
                <a:lnTo>
                  <a:pt x="336" y="772"/>
                </a:lnTo>
                <a:lnTo>
                  <a:pt x="336" y="727"/>
                </a:lnTo>
                <a:lnTo>
                  <a:pt x="354" y="663"/>
                </a:lnTo>
                <a:lnTo>
                  <a:pt x="363" y="609"/>
                </a:lnTo>
                <a:lnTo>
                  <a:pt x="372" y="572"/>
                </a:lnTo>
                <a:lnTo>
                  <a:pt x="399" y="536"/>
                </a:lnTo>
                <a:lnTo>
                  <a:pt x="418" y="509"/>
                </a:lnTo>
                <a:lnTo>
                  <a:pt x="445" y="482"/>
                </a:lnTo>
                <a:lnTo>
                  <a:pt x="445" y="463"/>
                </a:lnTo>
                <a:lnTo>
                  <a:pt x="445" y="436"/>
                </a:lnTo>
                <a:lnTo>
                  <a:pt x="445" y="391"/>
                </a:lnTo>
                <a:lnTo>
                  <a:pt x="445" y="354"/>
                </a:lnTo>
                <a:lnTo>
                  <a:pt x="463" y="309"/>
                </a:lnTo>
                <a:lnTo>
                  <a:pt x="472" y="291"/>
                </a:lnTo>
                <a:lnTo>
                  <a:pt x="472" y="273"/>
                </a:lnTo>
                <a:close/>
              </a:path>
            </a:pathLst>
          </a:custGeom>
          <a:gradFill rotWithShape="1">
            <a:gsLst>
              <a:gs pos="0">
                <a:srgbClr val="076D30">
                  <a:alpha val="0"/>
                </a:srgbClr>
              </a:gs>
              <a:gs pos="50000">
                <a:srgbClr val="B2F090"/>
              </a:gs>
              <a:gs pos="100000">
                <a:srgbClr val="076D30">
                  <a:alpha val="0"/>
                </a:srgbClr>
              </a:gs>
            </a:gsLst>
            <a:lin ang="2700000" scaled="1"/>
          </a:gradFill>
          <a:ln w="22225">
            <a:solidFill>
              <a:srgbClr val="8AD28D">
                <a:alpha val="92999"/>
              </a:srgb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055" name="Rectangle 16"/>
          <p:cNvSpPr>
            <a:spLocks noChangeArrowheads="1"/>
          </p:cNvSpPr>
          <p:nvPr/>
        </p:nvSpPr>
        <p:spPr bwMode="auto">
          <a:xfrm>
            <a:off x="1168400" y="1672236"/>
            <a:ext cx="1005016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 sz="32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 sz="32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 sz="32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 sz="32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/>
            <a:endParaRPr 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Вопросы реализации мер по предупреждению коррупции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учреждении</a:t>
            </a:r>
            <a:endParaRPr lang="ru-RU" altLang="ru-RU" sz="36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5601" y="4755936"/>
            <a:ext cx="11001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/>
            <a:r>
              <a:rPr lang="ru-RU" altLang="ru-RU" sz="2400" b="1" i="1" dirty="0" smtClean="0">
                <a:solidFill>
                  <a:srgbClr val="0070C0"/>
                </a:solidFill>
                <a:latin typeface="+mn-lt"/>
              </a:rPr>
              <a:t>презентация подготовлена </a:t>
            </a:r>
            <a:br>
              <a:rPr lang="ru-RU" altLang="ru-RU" sz="2400" b="1" i="1" dirty="0" smtClean="0">
                <a:solidFill>
                  <a:srgbClr val="0070C0"/>
                </a:solidFill>
                <a:latin typeface="+mn-lt"/>
              </a:rPr>
            </a:br>
            <a:r>
              <a:rPr lang="ru-RU" altLang="ru-RU" sz="2400" b="1" i="1" dirty="0" smtClean="0">
                <a:solidFill>
                  <a:srgbClr val="0070C0"/>
                </a:solidFill>
                <a:latin typeface="+mn-lt"/>
              </a:rPr>
              <a:t>управлением профилактики коррупционных и иных правонарушений администрации Губернатора и Правительства Кировской области</a:t>
            </a:r>
          </a:p>
          <a:p>
            <a:pPr algn="ctr" eaLnBrk="1"/>
            <a:endParaRPr lang="ru-RU" altLang="ru-RU" sz="2000" b="1" i="1" dirty="0">
              <a:solidFill>
                <a:srgbClr val="0070C0"/>
              </a:solidFill>
              <a:latin typeface="+mn-lt"/>
            </a:endParaRPr>
          </a:p>
          <a:p>
            <a:pPr algn="ctr" eaLnBrk="1"/>
            <a:r>
              <a:rPr lang="ru-RU" altLang="ru-RU" sz="2000" b="1" i="1" dirty="0" smtClean="0">
                <a:solidFill>
                  <a:srgbClr val="0070C0"/>
                </a:solidFill>
                <a:latin typeface="+mn-lt"/>
              </a:rPr>
              <a:t>2023 год</a:t>
            </a:r>
            <a:endParaRPr lang="ru-RU" altLang="ru-RU" sz="2000" b="1" i="1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10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Закрепленные в локальных нормативных актах учреждения понятия не соответствуют понятиям, определенным законодательством Российской Федерации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</a:rPr>
              <a:t>например, «взятка» и «коммерческий подкуп» - Уголовному кодексу  Российской Федерации, «конфликт интересов»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и «личная заинтересованность» - Федеральному закону «О противодействии коррупции») </a:t>
            </a: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400" b="1" dirty="0" smtClean="0">
                <a:solidFill>
                  <a:srgbClr val="0070C0"/>
                </a:solidFill>
              </a:rPr>
              <a:t>Локальные нормативные акты учреждения по вопросам противодействия коррупции привести в соответствие с действующим законодательством</a:t>
            </a:r>
          </a:p>
          <a:p>
            <a:pPr algn="just"/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11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Не все работники учреждения ознакомлены с локальными нормативными актами учреждения (в том числе с изменениями в приказы) по вопросам противодействия коррупции </a:t>
            </a: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900" b="1" dirty="0" smtClean="0">
                <a:solidFill>
                  <a:srgbClr val="0070C0"/>
                </a:solidFill>
              </a:rPr>
              <a:t>Обеспечить ознакомление под подпись</a:t>
            </a:r>
            <a:r>
              <a:rPr lang="en-US" sz="2900" b="1" dirty="0" smtClean="0">
                <a:solidFill>
                  <a:srgbClr val="0070C0"/>
                </a:solidFill>
              </a:rPr>
              <a:t> </a:t>
            </a:r>
            <a:r>
              <a:rPr lang="ru-RU" sz="2900" b="1" dirty="0" smtClean="0">
                <a:solidFill>
                  <a:srgbClr val="0070C0"/>
                </a:solidFill>
              </a:rPr>
              <a:t>всех работников учреждения, в том числе при приеме на работу, с локальными нормативными актами по вопросам противодействия коррупции и систематическое проведение обучающих мероприятий</a:t>
            </a:r>
          </a:p>
          <a:p>
            <a:pPr algn="just"/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12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Отсутствует документальное подтверждение проведения учреждением  </a:t>
            </a:r>
            <a:r>
              <a:rPr lang="ru-RU" sz="3000" b="1" dirty="0" err="1" smtClean="0">
                <a:solidFill>
                  <a:srgbClr val="FF0000"/>
                </a:solidFill>
              </a:rPr>
              <a:t>антикоррупционных</a:t>
            </a:r>
            <a:r>
              <a:rPr lang="ru-RU" sz="3000" b="1" dirty="0" smtClean="0">
                <a:solidFill>
                  <a:srgbClr val="FF0000"/>
                </a:solidFill>
              </a:rPr>
              <a:t> мероприятий, указанных в </a:t>
            </a:r>
            <a:r>
              <a:rPr lang="ru-RU" sz="3000" b="1" dirty="0" err="1" smtClean="0">
                <a:solidFill>
                  <a:srgbClr val="FF0000"/>
                </a:solidFill>
              </a:rPr>
              <a:t>Антикоррупционной</a:t>
            </a:r>
            <a:r>
              <a:rPr lang="ru-RU" sz="3000" b="1" dirty="0" smtClean="0">
                <a:solidFill>
                  <a:srgbClr val="FF0000"/>
                </a:solidFill>
              </a:rPr>
              <a:t> политике, плане мероприятий и др. актах учреждения </a:t>
            </a: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900" b="1" dirty="0" smtClean="0">
                <a:solidFill>
                  <a:srgbClr val="0070C0"/>
                </a:solidFill>
              </a:rPr>
              <a:t>По результатам проведения </a:t>
            </a:r>
            <a:r>
              <a:rPr lang="ru-RU" sz="2900" b="1" dirty="0" err="1" smtClean="0">
                <a:solidFill>
                  <a:srgbClr val="0070C0"/>
                </a:solidFill>
              </a:rPr>
              <a:t>антикоррупционных</a:t>
            </a:r>
            <a:r>
              <a:rPr lang="ru-RU" sz="2900" b="1" dirty="0" smtClean="0">
                <a:solidFill>
                  <a:srgbClr val="0070C0"/>
                </a:solidFill>
              </a:rPr>
              <a:t> мероприятий оформлять соответствующие документы (например, заполнение и представление работниками деклараций о возможной личной заинтересованности </a:t>
            </a:r>
          </a:p>
          <a:p>
            <a:pPr algn="ctr"/>
            <a:r>
              <a:rPr lang="ru-RU" sz="2900" b="1" dirty="0" smtClean="0">
                <a:solidFill>
                  <a:srgbClr val="0070C0"/>
                </a:solidFill>
              </a:rPr>
              <a:t>и др.)</a:t>
            </a:r>
          </a:p>
          <a:p>
            <a:pPr algn="just"/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13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План мероприятий учреждения по противодействию коррупции не соответствует модельному акту «Об утверждении Плана мероприятий по противодействию коррупции» </a:t>
            </a: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000" b="1" dirty="0" smtClean="0">
                <a:solidFill>
                  <a:srgbClr val="0070C0"/>
                </a:solidFill>
              </a:rPr>
              <a:t>При подготовке плана мероприятий руководствоваться модельным актом, который был направлен письмом управления от 17.11.2022 </a:t>
            </a:r>
          </a:p>
          <a:p>
            <a:pPr algn="ctr"/>
            <a:r>
              <a:rPr lang="ru-RU" sz="3000" b="1" dirty="0" smtClean="0">
                <a:solidFill>
                  <a:srgbClr val="0070C0"/>
                </a:solidFill>
              </a:rPr>
              <a:t>№ 11073-11-21 </a:t>
            </a:r>
          </a:p>
          <a:p>
            <a:pPr algn="ctr"/>
            <a:r>
              <a:rPr lang="ru-RU" sz="3000" b="1" dirty="0" smtClean="0">
                <a:solidFill>
                  <a:srgbClr val="0070C0"/>
                </a:solidFill>
              </a:rPr>
              <a:t>«О направлении модельного акта»</a:t>
            </a:r>
          </a:p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just"/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14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 отчете о выполнении Плана по противодействию коррупции отсутствует информация о выполнении некоторых мероприятий</a:t>
            </a: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В отчет о выполнении плана мероприятий включать информацию о выполнении всех мероприятий. При этом руководствоваться формой отчета – приложение к модельному акту «Об утверждении Плана мероприятий по противодействию коррупции»</a:t>
            </a:r>
          </a:p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just"/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15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900" b="1" dirty="0" smtClean="0">
                <a:solidFill>
                  <a:srgbClr val="FF0000"/>
                </a:solidFill>
              </a:rPr>
              <a:t>В сообщениях учреждения о приеме на работу бывших государственных и муниципальных служащих, направляемых представителю нанимателя (работодателю) по последнему месту их службы, отсутствуют необходимые сведения</a:t>
            </a: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100" b="1" dirty="0" smtClean="0">
                <a:solidFill>
                  <a:srgbClr val="0070C0"/>
                </a:solidFill>
              </a:rPr>
              <a:t>При подготовке сообщений руководствоваться Правилами сообщения работодателем о заключении трудового или гражданско-правового договора </a:t>
            </a:r>
            <a:br>
              <a:rPr lang="ru-RU" sz="2100" b="1" dirty="0" smtClean="0">
                <a:solidFill>
                  <a:srgbClr val="0070C0"/>
                </a:solidFill>
              </a:rPr>
            </a:br>
            <a:r>
              <a:rPr lang="ru-RU" sz="2100" b="1" dirty="0" smtClean="0">
                <a:solidFill>
                  <a:srgbClr val="0070C0"/>
                </a:solidFill>
              </a:rPr>
              <a:t>на выполнение работ (оказание услуг) с гражданином, замещавшим должности государственной или муниципальной службы, перечень которых устанавливается нормативными правовыми актами Российской Федерации, утвержденными постановлением Правительства Российской Федерации от 21.01.2015 № 29</a:t>
            </a:r>
          </a:p>
          <a:p>
            <a:pPr algn="just"/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16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FF0000"/>
              </a:solidFill>
            </a:endParaRPr>
          </a:p>
          <a:p>
            <a:pPr algn="ctr"/>
            <a:endParaRPr lang="ru-RU" sz="2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В локальных нормативных актах по вопросам противодействия коррупции не определены сроки выполнения действий должностными лицами учреждения, что является </a:t>
            </a:r>
            <a:r>
              <a:rPr lang="ru-RU" sz="2600" b="1" dirty="0" err="1" smtClean="0">
                <a:solidFill>
                  <a:srgbClr val="FF0000"/>
                </a:solidFill>
              </a:rPr>
              <a:t>коррупциогенным</a:t>
            </a:r>
            <a:r>
              <a:rPr lang="ru-RU" sz="2600" b="1" dirty="0" smtClean="0">
                <a:solidFill>
                  <a:srgbClr val="FF0000"/>
                </a:solidFill>
              </a:rPr>
              <a:t> фактором (отсутствие или неопределенность сроков – широта дискреционных полномочий)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В локальных нормативных актах устанавливать конкретные сроки выполнения действий должностными лицами</a:t>
            </a:r>
          </a:p>
          <a:p>
            <a:pPr algn="just"/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17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FF0000"/>
              </a:solidFill>
            </a:endParaRPr>
          </a:p>
          <a:p>
            <a:pPr algn="ctr"/>
            <a:endParaRPr lang="ru-RU" sz="2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200" b="1" dirty="0" smtClean="0">
                <a:solidFill>
                  <a:srgbClr val="FF0000"/>
                </a:solidFill>
              </a:rPr>
              <a:t>В учреждении не определен порядок сообщения руководителем учреждения о получении подарка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700" b="1" dirty="0" smtClean="0">
                <a:solidFill>
                  <a:srgbClr val="0070C0"/>
                </a:solidFill>
              </a:rPr>
              <a:t>Принятый в учреждении порядок сообщения работниками учреждения о получении подарка в связи с протокольными мероприятиями, служебными командировками и другими официальными мероприятиями должен распространяться также на руководителя учреждения</a:t>
            </a:r>
          </a:p>
          <a:p>
            <a:pPr algn="just"/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18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FF0000"/>
              </a:solidFill>
            </a:endParaRPr>
          </a:p>
          <a:p>
            <a:pPr algn="ctr"/>
            <a:endParaRPr lang="ru-RU" sz="2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 учреждении не реализуются мероприятия,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направленные на повышение эффективности работы по предупреждению коррупции при осуществлении закупок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900" b="1" dirty="0" smtClean="0">
                <a:solidFill>
                  <a:srgbClr val="0070C0"/>
                </a:solidFill>
              </a:rPr>
              <a:t>При проведении мероприятий по предупреждению коррупции при осуществлении закупок руководствоваться методическими рекомендациями Министерства труда и социальной защиты Российской Федерации</a:t>
            </a:r>
          </a:p>
          <a:p>
            <a:pPr algn="just"/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19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4000" y="1955800"/>
            <a:ext cx="11088915" cy="3293193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Методические рекомендации по выявлению и минимизации коррупционных рисков при осуществлении закупок товаров, работ, услуг для обеспечения государственных или муниципальных нужд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(письмо Минтруда России от 30.09.2020 № 18-2/10/П-9716)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(далее – Методические рекомендации № 1)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8" y="880634"/>
            <a:ext cx="110889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</a:rPr>
              <a:t>Руководитель государственного учреждения обязан:</a:t>
            </a:r>
            <a:endParaRPr lang="ru-RU" sz="2600" b="1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70294" y="2717800"/>
            <a:ext cx="10154919" cy="10494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Представлять сведения о своих доходах, об имуществе и обязательствах имущественного характера, а также о доходах, об имуществе и обязательствах имущественного характера членов своей семьи (ежегодно, в срок до 30 апреля). 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В случае невозможности представления по объективным причинам сведений о доходах супруги (супруга) и (или) несовершеннолетних детей необходимо подготовить соответствующее уведомление.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181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Сообщать работодателю о личной заинтересованности при исполнении должностных обязанностей, которая приводит или может привести к конфликту интересов (незамедлительно).</a:t>
            </a:r>
            <a:endParaRPr lang="ru-RU" sz="2000" b="1" dirty="0">
              <a:solidFill>
                <a:srgbClr val="0070C0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318999" y="43423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80900" y="55010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7070" y="25228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4171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  <a:r>
              <a:rPr lang="ru-RU" sz="5400" dirty="0" smtClean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.</a:t>
            </a:r>
            <a:endParaRPr lang="ru-RU" sz="5400" dirty="0">
              <a:solidFill>
                <a:srgbClr val="C000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7220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Выполнять требования к служебному поведению, не нарушать запреты, установленные законодательством.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382500" y="24149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3826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9770" y="54585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  <a:r>
              <a:rPr lang="ru-RU" sz="5400" dirty="0" smtClean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.</a:t>
            </a:r>
            <a:endParaRPr lang="ru-RU" sz="5400" dirty="0">
              <a:solidFill>
                <a:srgbClr val="C000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808393" y="56627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Принимать меры по недопущению любой возможности возникновения конфликта интересов, а также по предотвращению и урегулированию конфликта интересов.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just"/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20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4000" y="939801"/>
            <a:ext cx="11088915" cy="5632295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Методические рекомендации по проведению в федеральных государственных органах, органах государственной власти субъектов Российской Федерации, органах местного самоуправления, государственных внебюджетных фондах и иных организациях, осуществляющих закупки в соответствии с Федеральным законом от 5 апреля 2013 г. № 44-ФЗ «О контрактной системе в сфере закупок товаров, работ, услуг для обеспечения государственных и муниципальных нужд» и Федеральным законом от 18 июля 2011 г. № 223-ФЗ «О закупках товаров, работ, услуг отдельными видами юридических лиц», работы, направленной на выявление личной заинтересованности государственных и муниципальных служащих, работников при осуществлении таких закупок, которая приводит или может привести к конфликту интересов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(утв. Минтрудом России 19.05.2020)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(далее – Методические рекомендации № 2)</a:t>
            </a:r>
          </a:p>
          <a:p>
            <a:pPr algn="ctr"/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21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8" y="791734"/>
            <a:ext cx="1108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Мероприятия, предусмотренные Методическими рекомендациями: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743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70294" y="36496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Проведение консультативно-методических совещаний, направленных на информирование работников, участвующих в осуществлении закупок, о положениях законодательства Российской Федерации о противодействии коррупции, в том числе с ежегодной добровольной оценкой знаний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3673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>
              <a:solidFill>
                <a:schemeClr val="accent5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20600" y="4799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7070" y="34118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51027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43F7F114-DAA9-433B-BA0E-74CBA7D94709}"/>
              </a:ext>
            </a:extLst>
          </p:cNvPr>
          <p:cNvSpPr/>
          <p:nvPr/>
        </p:nvSpPr>
        <p:spPr>
          <a:xfrm>
            <a:off x="1782994" y="20268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Организация повышения квалификации лица, ответственного за профилактику коррупционных правонарушений, по дополнительной профессиональной программе по вопросам, связанным с осуществлением закупок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01232F9-47A3-4822-B011-CB54723B5C18}"/>
              </a:ext>
            </a:extLst>
          </p:cNvPr>
          <p:cNvCxnSpPr/>
          <p:nvPr/>
        </p:nvCxnSpPr>
        <p:spPr>
          <a:xfrm>
            <a:off x="395200" y="31007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C0DC83BC-9CCD-49B2-901D-09ECE185C809}"/>
              </a:ext>
            </a:extLst>
          </p:cNvPr>
          <p:cNvSpPr txBox="1"/>
          <p:nvPr/>
        </p:nvSpPr>
        <p:spPr>
          <a:xfrm>
            <a:off x="451670" y="17636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808393" y="56627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78000" y="4861664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Организация добровольного ежегодного представления работниками, участвующими в осуществлении закупок, декларации о возможной личной заинтересованности (форма декларации содержится в Методических рекомендациях № 2)</a:t>
            </a:r>
            <a:endParaRPr lang="ru-RU" sz="2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22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8" y="791734"/>
            <a:ext cx="1108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Мероприятия, предусмотренные Методическими рекомендациями: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15439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500" b="1" dirty="0" smtClean="0">
                <a:solidFill>
                  <a:schemeClr val="accent5"/>
                </a:solidFill>
              </a:rPr>
              <a:t>Анализ имеющейся в распоряжении учреждения информации, способствующей выявлению личной заинтересованности</a:t>
            </a:r>
            <a:endParaRPr lang="ru-RU" sz="2500" b="1" dirty="0">
              <a:solidFill>
                <a:schemeClr val="accent5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70294" y="26082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организация добровольного ежегодного представления работниками, участвующими в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31862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500" b="1" dirty="0" smtClean="0">
                <a:solidFill>
                  <a:srgbClr val="0070C0"/>
                </a:solidFill>
              </a:rPr>
              <a:t>Формирование</a:t>
            </a:r>
            <a:r>
              <a:rPr lang="ru-RU" sz="2500" b="1" dirty="0" smtClean="0">
                <a:solidFill>
                  <a:schemeClr val="accent5"/>
                </a:solidFill>
              </a:rPr>
              <a:t> профилей работников, участвующих в закупочной деятельности, и профилей участников закупок (форма в разделе Противодействие коррупции/Методические материалы/ Методические материалы для учреждений/Формы документов для заполнения)</a:t>
            </a:r>
            <a:endParaRPr lang="ru-RU" sz="2500" b="1" dirty="0">
              <a:solidFill>
                <a:schemeClr val="accent5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306299" y="25897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93600" y="45866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51670" y="14832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34011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43F7F114-DAA9-433B-BA0E-74CBA7D94709}"/>
              </a:ext>
            </a:extLst>
          </p:cNvPr>
          <p:cNvSpPr/>
          <p:nvPr/>
        </p:nvSpPr>
        <p:spPr>
          <a:xfrm>
            <a:off x="1782994" y="16331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9770" y="52045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  <a:r>
              <a:rPr lang="ru-RU" sz="5400" dirty="0" smtClean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.</a:t>
            </a:r>
            <a:endParaRPr lang="ru-RU" sz="5400" dirty="0">
              <a:solidFill>
                <a:srgbClr val="C0000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808393" y="5459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500" b="1" dirty="0" smtClean="0">
                <a:solidFill>
                  <a:srgbClr val="0070C0"/>
                </a:solidFill>
              </a:rPr>
              <a:t>Утверждение реестра (карты) коррупционных рисков, возникающих при осуществлении закупок, и плана (реестра) мер, направленных на минимизацию коррупционных рисков, возникающих при осуществлении закупок (формы документов содержатся в Методических рекомендациях № 1), а также составление отчета о выполнении плана (реестра) мер</a:t>
            </a:r>
          </a:p>
          <a:p>
            <a:pPr algn="just"/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23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3568700"/>
            <a:ext cx="5016499" cy="28321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dirty="0" smtClean="0">
                <a:solidFill>
                  <a:srgbClr val="0070C0"/>
                </a:solidFill>
              </a:rPr>
              <a:t>Размещение информации на информационных стендах, расположенных в здании учреждения</a:t>
            </a:r>
            <a:endParaRPr lang="ru-RU" sz="34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3619500"/>
            <a:ext cx="5245101" cy="27686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Ведение раздела «Противодействие коррупции» на официальном сайте учреждения (при наличии)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89001" y="736600"/>
            <a:ext cx="10769600" cy="1854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публичности и открытости деятельности учреждения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одним из важных элементов профилактики коррупционных правонарушений</a:t>
            </a:r>
            <a:endParaRPr lang="ru-RU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>
            <a:stCxn id="18" idx="2"/>
          </p:cNvCxnSpPr>
          <p:nvPr/>
        </p:nvCxnSpPr>
        <p:spPr>
          <a:xfrm flipH="1">
            <a:off x="3238500" y="2590800"/>
            <a:ext cx="3035301" cy="927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8" idx="2"/>
          </p:cNvCxnSpPr>
          <p:nvPr/>
        </p:nvCxnSpPr>
        <p:spPr>
          <a:xfrm>
            <a:off x="6273801" y="2590800"/>
            <a:ext cx="3035299" cy="990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24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09600" y="711200"/>
            <a:ext cx="11049001" cy="599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Новое в законодательстве о противодействии коррупции –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внесены изменения в форму справки о доходах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endParaRPr lang="ru-RU" sz="32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2200" dirty="0" smtClean="0">
                <a:solidFill>
                  <a:srgbClr val="C00000"/>
                </a:solidFill>
              </a:rPr>
              <a:t>      </a:t>
            </a:r>
            <a:endParaRPr lang="ru-RU" sz="2200" dirty="0" smtClean="0">
              <a:solidFill>
                <a:srgbClr val="C00000"/>
              </a:solidFill>
            </a:endParaRPr>
          </a:p>
          <a:p>
            <a:pPr algn="ctr"/>
            <a:endParaRPr lang="ru-RU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 bwMode="auto">
          <a:xfrm>
            <a:off x="8515350" y="3470275"/>
            <a:ext cx="501650" cy="1584326"/>
          </a:xfrm>
          <a:prstGeom prst="rightBrace">
            <a:avLst/>
          </a:prstGeom>
          <a:solidFill>
            <a:schemeClr val="bg1"/>
          </a:solidFill>
          <a:ln w="317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9105900" y="2191775"/>
            <a:ext cx="2425700" cy="4247317"/>
          </a:xfrm>
          <a:prstGeom prst="rect">
            <a:avLst/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Заполняется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если общая сумма денежных средств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превышает общий доход </a:t>
            </a:r>
            <a:r>
              <a:rPr lang="ru-RU" sz="1800" b="1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руководителя учреждения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его супруги (супруга) и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/с детей за </a:t>
            </a:r>
            <a:r>
              <a:rPr lang="ru-RU" sz="1800" b="1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отчетный период и предшествующие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2 года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Прилагаются выписки о движении д</a:t>
            </a:r>
            <a:r>
              <a:rPr lang="ru-RU" sz="1800" b="1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енежных средств по  всем счетам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3" cstate="print"/>
          <a:srcRect l="23050" t="8795" r="31904" b="63895"/>
          <a:stretch>
            <a:fillRect/>
          </a:stretch>
        </p:blipFill>
        <p:spPr bwMode="auto">
          <a:xfrm>
            <a:off x="762000" y="1714500"/>
            <a:ext cx="78613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749300" y="5321300"/>
            <a:ext cx="82169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b="1" u="sng" dirty="0" smtClean="0"/>
              <a:t>  12 350 000 руб. </a:t>
            </a:r>
            <a:r>
              <a:rPr lang="ru-RU" sz="1700" b="1" dirty="0" smtClean="0"/>
              <a:t>        &gt;    1 400 000 руб.      +      1 520 000 руб.    +     1 700 000 руб.</a:t>
            </a:r>
          </a:p>
          <a:p>
            <a:pPr algn="just"/>
            <a:r>
              <a:rPr lang="ru-RU" sz="1700" dirty="0" smtClean="0"/>
              <a:t>сумма поступлений     (доход за 2021 год)   (доход за 2022 год)   (доход за 2023 год)</a:t>
            </a:r>
          </a:p>
          <a:p>
            <a:pPr algn="just"/>
            <a:r>
              <a:rPr lang="ru-RU" sz="1700" smtClean="0"/>
              <a:t>денежных </a:t>
            </a:r>
            <a:r>
              <a:rPr lang="ru-RU" sz="1700" dirty="0" smtClean="0"/>
              <a:t>средств на</a:t>
            </a:r>
          </a:p>
          <a:p>
            <a:pPr algn="just"/>
            <a:r>
              <a:rPr lang="ru-RU" sz="1700" dirty="0" smtClean="0"/>
              <a:t>счета в 2023 году   </a:t>
            </a:r>
          </a:p>
          <a:p>
            <a:pPr algn="just"/>
            <a:r>
              <a:rPr lang="ru-RU" sz="1800" dirty="0" smtClean="0"/>
              <a:t>                                                                     ИТОГО: </a:t>
            </a:r>
            <a:r>
              <a:rPr lang="ru-RU" sz="1800" b="1" dirty="0" smtClean="0"/>
              <a:t>4 620 000 руб.</a:t>
            </a:r>
          </a:p>
          <a:p>
            <a:pPr algn="just"/>
            <a:endParaRPr lang="ru-RU" sz="1700" dirty="0"/>
          </a:p>
        </p:txBody>
      </p:sp>
      <p:sp>
        <p:nvSpPr>
          <p:cNvPr id="19" name="Правая фигурная скобка 18"/>
          <p:cNvSpPr/>
          <p:nvPr/>
        </p:nvSpPr>
        <p:spPr>
          <a:xfrm rot="5400000">
            <a:off x="5549900" y="3289300"/>
            <a:ext cx="330200" cy="5740400"/>
          </a:xfrm>
          <a:prstGeom prst="rightBrace">
            <a:avLst>
              <a:gd name="adj1" fmla="val 69872"/>
              <a:gd name="adj2" fmla="val 49539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25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09600" y="749300"/>
            <a:ext cx="11049001" cy="5930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0070C0"/>
                </a:solidFill>
              </a:rPr>
              <a:t>Новое в законодательстве о противодействии коррупции – 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</a:rPr>
              <a:t>изменение основания увольнения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r>
              <a:rPr lang="ru-RU" dirty="0" smtClean="0">
                <a:solidFill>
                  <a:schemeClr val="tx1"/>
                </a:solidFill>
              </a:rPr>
              <a:t>13.06.2023 вступил в силу Федеральный закон от 13.06.2023 № 258-ФЗ, которым вносятся изменения в Федеральный закон от 25.12.2008 № 273-ФЗ «О противодействии коррупции»: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Статьей 13.5 Федерального закона № 273-ФЗ устанавливается </a:t>
            </a:r>
            <a:r>
              <a:rPr lang="ru-RU" b="1" dirty="0" smtClean="0">
                <a:solidFill>
                  <a:srgbClr val="0070C0"/>
                </a:solidFill>
              </a:rPr>
              <a:t>обязанность </a:t>
            </a:r>
            <a:r>
              <a:rPr lang="ru-RU" dirty="0" smtClean="0">
                <a:solidFill>
                  <a:schemeClr val="tx1"/>
                </a:solidFill>
              </a:rPr>
              <a:t>лица, принявшего решение о проведении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dirty="0" smtClean="0">
                <a:solidFill>
                  <a:schemeClr val="tx1"/>
                </a:solidFill>
              </a:rPr>
              <a:t> проверки, </a:t>
            </a:r>
            <a:r>
              <a:rPr lang="ru-RU" b="1" dirty="0" smtClean="0">
                <a:solidFill>
                  <a:srgbClr val="0070C0"/>
                </a:solidFill>
              </a:rPr>
              <a:t>направить в трехдневный срок после увольнения проверяемого лица в органы прокуратуры Российской Федерации </a:t>
            </a:r>
            <a:r>
              <a:rPr lang="ru-RU" dirty="0" smtClean="0">
                <a:solidFill>
                  <a:schemeClr val="tx1"/>
                </a:solidFill>
              </a:rPr>
              <a:t>материалы проверки в случае увольнения лица, в отношении которого было принято решение о проведении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dirty="0" smtClean="0">
                <a:solidFill>
                  <a:schemeClr val="tx1"/>
                </a:solidFill>
              </a:rPr>
              <a:t> проверки: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после завершения такой проверки и до принятия решения о применении к проверяемому лицу взыскания за совершенное коррупционное правонарушение;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в ходе осуществления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dirty="0" smtClean="0">
                <a:solidFill>
                  <a:schemeClr val="tx1"/>
                </a:solidFill>
              </a:rPr>
              <a:t> проверки.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Также предусматривается возможность обращения органов прокуратуры Российской Федерации в установленном порядке в суд </a:t>
            </a:r>
            <a:r>
              <a:rPr lang="ru-RU" b="1" dirty="0" smtClean="0">
                <a:solidFill>
                  <a:srgbClr val="0070C0"/>
                </a:solidFill>
              </a:rPr>
              <a:t>с заявлением об  изменении основания и формулировки увольнения 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проверяемого лица.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При удовлетворении судом данного заявления соответствующие изменения будут внесены в формулировку увольнения проверяемого лица, а сведения об увольнении за совершение коррупционного правонарушения в связи с утратой доверия будут включены в реестр лиц, уволенных в связи с утратой доверия.</a:t>
            </a:r>
          </a:p>
          <a:p>
            <a:pPr algn="ctr"/>
            <a:endParaRPr lang="ru-RU" sz="32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26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1800075"/>
            <a:ext cx="11088915" cy="3539414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Телефон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управления профилактики коррупционных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и иных правонарушений администрации Губернатора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и Правительства Кировской области: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(8332) 27-27-69</a:t>
            </a:r>
          </a:p>
          <a:p>
            <a:pPr algn="ctr"/>
            <a:endParaRPr lang="ru-RU" sz="3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563" y="3059239"/>
            <a:ext cx="4554043" cy="8791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  <a:t>Порядок сообщения и </a:t>
            </a:r>
            <a:br>
              <a:rPr lang="ru-RU" sz="2400" b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  <a:t>форма уведомления </a:t>
            </a:r>
            <a:br>
              <a:rPr lang="ru-RU" sz="2400" b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  <a:t>о возникновении личной заинтересованности утверждены</a:t>
            </a: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 распоряжением администрации Губернатора и Правительства Кировской области от 12.01.2021 № 1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20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320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 l="17456" t="16473" r="50052" b="5355"/>
          <a:stretch>
            <a:fillRect/>
          </a:stretch>
        </p:blipFill>
        <p:spPr bwMode="auto">
          <a:xfrm>
            <a:off x="6248400" y="0"/>
            <a:ext cx="5041900" cy="685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1577545" y="1584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3</a:t>
            </a:fld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8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4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8" y="880634"/>
            <a:ext cx="110889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</a:rPr>
              <a:t>Руководитель государственного учреждения подлежит увольнению 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</a:rPr>
              <a:t>в связи с утратой доверия в случае:</a:t>
            </a:r>
            <a:endParaRPr lang="ru-RU" sz="2600" b="1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70294" y="3162300"/>
            <a:ext cx="10154919" cy="10494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Непредставления или представления неполных или недостоверных сведений о своих доходах, об имуществе и обязательствах имущественного характера либо непредставления или представления заведомо неполных или недостоверных сведений о доходах, об имуществе и обязательствах имущественного характера своих супруга (супруги) и несовершеннолетних детей.</a:t>
            </a:r>
          </a:p>
          <a:p>
            <a:pPr algn="just"/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824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 smtClean="0">
              <a:solidFill>
                <a:srgbClr val="0070C0"/>
              </a:solidFill>
            </a:endParaRPr>
          </a:p>
          <a:p>
            <a:pPr algn="just"/>
            <a:endParaRPr lang="ru-RU" sz="2000" b="1" dirty="0" smtClean="0">
              <a:solidFill>
                <a:srgbClr val="0070C0"/>
              </a:solidFill>
            </a:endParaRPr>
          </a:p>
          <a:p>
            <a:pPr algn="just"/>
            <a:endParaRPr lang="ru-RU" sz="20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Сведения о применении к работнику дисциплинарного взыскания в виде увольнения в связи с утратой доверия включаются работодателем в реестр лиц, уволенных в связи с утратой доверия, предусмотренный статьей 15 Федерального закона от 25 декабря 2008 года № 273-ФЗ «О противодействии коррупции».</a:t>
            </a:r>
          </a:p>
          <a:p>
            <a:pPr algn="just"/>
            <a:endParaRPr lang="ru-RU" sz="2000" b="1" dirty="0">
              <a:solidFill>
                <a:srgbClr val="0070C0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68199" y="48757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7070" y="27895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20776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Непринятия мер по предотвращению или урегулированию конфликта интересов, стороной которого он является.</a:t>
            </a:r>
          </a:p>
          <a:p>
            <a:pPr algn="just"/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46000" y="26054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62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5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543" y="942692"/>
            <a:ext cx="1108891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Учреждения обязаны разрабатывать и принимать меры по предупреждению коррупции (статья 13.3 Федерального закона от 25.12.2008 № 273-ФЗ).</a:t>
            </a:r>
          </a:p>
          <a:p>
            <a:pPr algn="ctr">
              <a:spcBef>
                <a:spcPts val="600"/>
              </a:spcBef>
            </a:pPr>
            <a:r>
              <a:rPr lang="ru-RU" sz="2400" b="1" dirty="0" smtClean="0">
                <a:solidFill>
                  <a:srgbClr val="C00000"/>
                </a:solidFill>
              </a:rPr>
              <a:t>Меры по предупреждению коррупции в учреждении могут включать 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5572031" y="3707514"/>
            <a:ext cx="62135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200" b="1" dirty="0" smtClean="0">
                <a:solidFill>
                  <a:srgbClr val="0070C0"/>
                </a:solidFill>
              </a:rPr>
              <a:t>Сотрудничество организации с правоохранительными органами</a:t>
            </a:r>
          </a:p>
          <a:p>
            <a:endParaRPr lang="ru-RU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5572032" y="2566187"/>
            <a:ext cx="62369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b="1" dirty="0" smtClean="0">
                <a:solidFill>
                  <a:srgbClr val="0070C0"/>
                </a:solidFill>
              </a:rPr>
              <a:t>Определение подразделений или должностных лиц, ответственных за профилактику коррупционных и иных правонарушений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12D69DEF-B993-44FC-9629-3AFBF3386676}"/>
              </a:ext>
            </a:extLst>
          </p:cNvPr>
          <p:cNvSpPr/>
          <p:nvPr/>
        </p:nvSpPr>
        <p:spPr>
          <a:xfrm>
            <a:off x="5572032" y="4775200"/>
            <a:ext cx="6213568" cy="9295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200" b="1" dirty="0" smtClean="0">
                <a:solidFill>
                  <a:srgbClr val="0070C0"/>
                </a:solidFill>
              </a:rPr>
              <a:t>Разработка и внедрение в практику стандартов и процедур, направленных на обеспечение добросовестной работы организации</a:t>
            </a:r>
          </a:p>
          <a:p>
            <a:endParaRPr lang="ru-RU" b="1" dirty="0">
              <a:solidFill>
                <a:schemeClr val="accent5"/>
              </a:solidFill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196939" y="3553284"/>
            <a:ext cx="761206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="" xmlns:a16="http://schemas.microsoft.com/office/drawing/2014/main" id="{7F09EB5E-447D-45E3-B267-1CF4A7BAC88E}"/>
              </a:ext>
            </a:extLst>
          </p:cNvPr>
          <p:cNvCxnSpPr/>
          <p:nvPr/>
        </p:nvCxnSpPr>
        <p:spPr>
          <a:xfrm>
            <a:off x="4158838" y="4673972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4240709" y="251197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92D050"/>
                </a:solidFill>
                <a:latin typeface="Arial Black" panose="020B0A04020102020204" pitchFamily="34" charset="0"/>
                <a:cs typeface="Aharoni" pitchFamily="2" charset="-79"/>
              </a:rPr>
              <a:t>1.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4240709" y="364130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3199D43F-4EEB-4FF3-9AFA-08E82CB8B597}"/>
              </a:ext>
            </a:extLst>
          </p:cNvPr>
          <p:cNvSpPr txBox="1"/>
          <p:nvPr/>
        </p:nvSpPr>
        <p:spPr>
          <a:xfrm>
            <a:off x="4240709" y="484583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2787931"/>
            <a:ext cx="2374900" cy="242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3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6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543" y="942692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Меры по предупреждению коррупции в учреждении могут включать :</a:t>
            </a:r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(статья 13.3 Федерального закона от 25.12.2008 № 273-ФЗ)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5572031" y="3707514"/>
            <a:ext cx="62135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300" b="1" dirty="0" smtClean="0">
                <a:solidFill>
                  <a:srgbClr val="0070C0"/>
                </a:solidFill>
              </a:rPr>
              <a:t>Предотвращение и урегулирование конфликта интересов</a:t>
            </a:r>
          </a:p>
          <a:p>
            <a:endParaRPr lang="ru-RU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5572032" y="2566187"/>
            <a:ext cx="62369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300" b="1" dirty="0" smtClean="0">
                <a:solidFill>
                  <a:srgbClr val="0070C0"/>
                </a:solidFill>
              </a:rPr>
              <a:t>Принятие кодекса этики и служебного поведения работников организации</a:t>
            </a:r>
          </a:p>
          <a:p>
            <a:pPr algn="just"/>
            <a:endParaRPr lang="ru-RU" b="1" dirty="0" smtClean="0">
              <a:solidFill>
                <a:srgbClr val="0070C0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12D69DEF-B993-44FC-9629-3AFBF3386676}"/>
              </a:ext>
            </a:extLst>
          </p:cNvPr>
          <p:cNvSpPr/>
          <p:nvPr/>
        </p:nvSpPr>
        <p:spPr>
          <a:xfrm>
            <a:off x="5572032" y="4775200"/>
            <a:ext cx="6213568" cy="9295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rgbClr val="0070C0"/>
              </a:solidFill>
            </a:endParaRPr>
          </a:p>
          <a:p>
            <a:pPr algn="just"/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300" b="1" dirty="0" smtClean="0">
                <a:solidFill>
                  <a:srgbClr val="0070C0"/>
                </a:solidFill>
              </a:rPr>
              <a:t>Недопущение составления неофициальной отчетности и использования поддельных документов</a:t>
            </a:r>
          </a:p>
          <a:p>
            <a:pPr algn="just"/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chemeClr val="accent5"/>
              </a:solidFill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=""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196939" y="3553284"/>
            <a:ext cx="761206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="" xmlns:a16="http://schemas.microsoft.com/office/drawing/2014/main" id="{7F09EB5E-447D-45E3-B267-1CF4A7BAC88E}"/>
              </a:ext>
            </a:extLst>
          </p:cNvPr>
          <p:cNvCxnSpPr/>
          <p:nvPr/>
        </p:nvCxnSpPr>
        <p:spPr>
          <a:xfrm>
            <a:off x="4158838" y="4673972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4240709" y="251197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  <a:r>
              <a:rPr lang="ru-RU" sz="5400" dirty="0" smtClean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.</a:t>
            </a:r>
            <a:endParaRPr lang="ru-RU" sz="5400" dirty="0">
              <a:solidFill>
                <a:srgbClr val="92D05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4240709" y="364130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  <a:r>
              <a:rPr lang="ru-RU" sz="5400" dirty="0" smtClean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.</a:t>
            </a:r>
            <a:endParaRPr lang="ru-RU" sz="5400" dirty="0">
              <a:solidFill>
                <a:srgbClr val="92D05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3199D43F-4EEB-4FF3-9AFA-08E82CB8B597}"/>
              </a:ext>
            </a:extLst>
          </p:cNvPr>
          <p:cNvSpPr txBox="1"/>
          <p:nvPr/>
        </p:nvSpPr>
        <p:spPr>
          <a:xfrm>
            <a:off x="4240709" y="484583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  <a:r>
              <a:rPr lang="ru-RU" sz="5400" dirty="0" smtClean="0">
                <a:solidFill>
                  <a:srgbClr val="92D05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.</a:t>
            </a:r>
            <a:endParaRPr lang="ru-RU" sz="5400" dirty="0">
              <a:solidFill>
                <a:srgbClr val="92D050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2787931"/>
            <a:ext cx="2374900" cy="242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3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7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543" y="760703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Методическое обеспечение </a:t>
            </a:r>
            <a:r>
              <a:rPr lang="ru-RU" sz="2800" b="1" dirty="0" smtClean="0">
                <a:solidFill>
                  <a:srgbClr val="C00000"/>
                </a:solidFill>
              </a:rPr>
              <a:t>деятельности учреждений по профилактике коррупционных правонарушений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 l="10977" t="14744" r="11272" b="3846"/>
          <a:stretch>
            <a:fillRect/>
          </a:stretch>
        </p:blipFill>
        <p:spPr bwMode="auto">
          <a:xfrm>
            <a:off x="1562100" y="1803400"/>
            <a:ext cx="8991600" cy="477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41300" y="2527300"/>
            <a:ext cx="1231900" cy="685800"/>
          </a:xfrm>
          <a:prstGeom prst="rightArrow">
            <a:avLst>
              <a:gd name="adj1" fmla="val 50000"/>
              <a:gd name="adj2" fmla="val 73967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8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1917700"/>
            <a:ext cx="5016499" cy="4483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</a:rPr>
              <a:t>Приказом учреждения назначено лицо, ответственное за профилактику </a:t>
            </a:r>
            <a:r>
              <a:rPr lang="ru-RU" sz="2700" b="1" dirty="0" err="1" smtClean="0">
                <a:solidFill>
                  <a:srgbClr val="FF0000"/>
                </a:solidFill>
              </a:rPr>
              <a:t>коррупци-онных</a:t>
            </a:r>
            <a:r>
              <a:rPr lang="ru-RU" sz="2700" b="1" dirty="0" smtClean="0">
                <a:solidFill>
                  <a:srgbClr val="FF0000"/>
                </a:solidFill>
              </a:rPr>
              <a:t> и иных правонарушений в учреждении. При этом конкретный перечень основных обязанностей по профилактике коррупционных и иных правонарушений ответственного лица не определен</a:t>
            </a:r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1879600"/>
            <a:ext cx="5245101" cy="45085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</a:rPr>
              <a:t>В должностной инструкции или трудовом договоре (при отсутствии должностной инструкции) ответственного лица указать конкретный перечень обязанностей по профилактике </a:t>
            </a:r>
          </a:p>
          <a:p>
            <a:pPr algn="ctr"/>
            <a:r>
              <a:rPr lang="ru-RU" sz="3000" b="1" dirty="0" smtClean="0">
                <a:solidFill>
                  <a:srgbClr val="0070C0"/>
                </a:solidFill>
              </a:rPr>
              <a:t>коррупционных и иных правонарушений</a:t>
            </a:r>
            <a:endParaRPr lang="ru-RU" sz="30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017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889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rgbClr val="FF0000"/>
                </a:solidFill>
              </a:rPr>
              <a:pPr/>
              <a:t>9</a:t>
            </a:fld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2044700"/>
            <a:ext cx="5016499" cy="43561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В локальных нормативных актах учреждения, принятых по вопросам противодействия коррупции, указаны нормативные правовые акты, которые не регулируют отношения, связанные с установлением принципов и процедур, направленных на профилактику коррупционных правонарушений в учреждении</a:t>
            </a:r>
            <a:r>
              <a:rPr lang="en-US" sz="2200" b="1" dirty="0" smtClean="0">
                <a:solidFill>
                  <a:srgbClr val="FF0000"/>
                </a:solidFill>
              </a:rPr>
              <a:t> (</a:t>
            </a:r>
            <a:r>
              <a:rPr lang="ru-RU" sz="2200" b="1" dirty="0" smtClean="0">
                <a:solidFill>
                  <a:srgbClr val="FF0000"/>
                </a:solidFill>
              </a:rPr>
              <a:t>например, Федеральный закон от 27.07.2004 № 79-ФЗ 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«О государственной гражданской службе Российской Федерации») </a:t>
            </a:r>
          </a:p>
          <a:p>
            <a:pPr algn="just"/>
            <a:endParaRPr lang="ru-RU" sz="27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6426199" y="2070100"/>
            <a:ext cx="5245101" cy="431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</a:rPr>
              <a:t>В локальных нормативных актах учреждения по вопросам противодействия коррупции указать только те нормативные правовые акты, которые регулируют вопросы профилактики коррупции в учреждении (Федеральный закон от 25.12.2008 № 273-ФЗ </a:t>
            </a:r>
            <a:br>
              <a:rPr lang="ru-RU" sz="2600" b="1" dirty="0" smtClean="0">
                <a:solidFill>
                  <a:srgbClr val="0070C0"/>
                </a:solidFill>
              </a:rPr>
            </a:br>
            <a:r>
              <a:rPr lang="ru-RU" sz="2600" b="1" dirty="0" smtClean="0">
                <a:solidFill>
                  <a:srgbClr val="0070C0"/>
                </a:solidFill>
              </a:rPr>
              <a:t>«О противодействии коррупции»)</a:t>
            </a:r>
          </a:p>
          <a:p>
            <a:pPr algn="just"/>
            <a:endParaRPr lang="ru-RU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6426199" y="736600"/>
            <a:ext cx="5232401" cy="965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Меры по устранению замечания</a:t>
            </a: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838200" y="736600"/>
            <a:ext cx="5003800" cy="9652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Замечание</a:t>
            </a:r>
            <a:endParaRPr lang="ru-RU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9414</TotalTime>
  <Words>1726</Words>
  <Application>Microsoft Office PowerPoint</Application>
  <PresentationFormat>Произвольный</PresentationFormat>
  <Paragraphs>236</Paragraphs>
  <Slides>26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     </vt:lpstr>
      <vt:lpstr>Презентация PowerPoint</vt:lpstr>
      <vt:lpstr>Порядок сообщения и  форма уведомления  о возникновении личной заинтересованности утверждены распоряжением администрации Губернатора и Правительства Кировской области от 12.01.2021 № 1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Ирина В. Сипатова</cp:lastModifiedBy>
  <cp:revision>935</cp:revision>
  <cp:lastPrinted>2019-11-28T21:35:27Z</cp:lastPrinted>
  <dcterms:created xsi:type="dcterms:W3CDTF">2015-10-24T19:54:13Z</dcterms:created>
  <dcterms:modified xsi:type="dcterms:W3CDTF">2023-12-29T07:45:36Z</dcterms:modified>
</cp:coreProperties>
</file>