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_rels/notesSlide9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3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media/image1.jpeg" ContentType="image/jpeg"/>
  <Override PartName="/ppt/media/image2.jpeg" ContentType="image/jpeg"/>
  <Override PartName="/ppt/media/image3.jpeg" ContentType="image/jpeg"/>
  <Override PartName="/ppt/media/image4.png" ContentType="image/png"/>
  <Override PartName="/ppt/media/image5.png" ContentType="image/png"/>
  <Override PartName="/ppt/media/image11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13.jpeg" ContentType="image/jpeg"/>
  <Override PartName="/ppt/media/image9.jpeg" ContentType="image/jpeg"/>
  <Override PartName="/ppt/media/image14.jpeg" ContentType="image/jpeg"/>
  <Override PartName="/ppt/media/image10.jpeg" ContentType="image/jpeg"/>
  <Override PartName="/ppt/media/image12.png" ContentType="image/png"/>
  <Override PartName="/ppt/media/image15.jpeg" ContentType="image/jpeg"/>
  <Override PartName="/ppt/media/image16.jpeg" ContentType="image/jpe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0c226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54a021"/>
              </a:solidFill>
              <a:ln w="25200">
                <a:noFill/>
              </a:ln>
            </c:spPr>
          </c:dPt>
          <c:dPt>
            <c:idx val="1"/>
            <c:spPr>
              <a:solidFill>
                <a:srgbClr val="e76618"/>
              </a:solidFill>
              <a:ln w="25200">
                <a:noFill/>
              </a:ln>
            </c:spPr>
          </c:dPt>
          <c:dLbls>
            <c:numFmt formatCode="General" sourceLinked="0"/>
            <c:dLbl>
              <c:idx val="0"/>
              <c:txPr>
                <a:bodyPr wrap="square"/>
                <a:lstStyle/>
                <a:p>
                  <a:pPr>
                    <a:defRPr b="1" sz="1857" spc="-1" strike="noStrike">
                      <a:solidFill>
                        <a:srgbClr val="ffffff"/>
                      </a:solidFill>
                      <a:latin typeface="Trebuchet MS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857" spc="-1" strike="noStrike">
                        <a:solidFill>
                          <a:srgbClr val="ffffff"/>
                        </a:solidFill>
                        <a:latin typeface="Trebuchet MS"/>
                      </a:rPr>
                      <a:t>34</a:t>
                    </a:r>
                  </a:p>
                  <a:p/>
                </c:rich>
              </c:tx>
              <c:showLegendKey val="0"/>
              <c:showVal val="0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1" sz="1857" spc="-1" strike="noStrike">
                      <a:solidFill>
                        <a:srgbClr val="ffffff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857" spc="-1" strike="noStrike">
                    <a:solidFill>
                      <a:srgbClr val="ffffff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34</c:v>
                </c:pt>
                <c:pt idx="1">
                  <c:v>4</c:v>
                </c:pt>
              </c:numCache>
            </c:numRef>
          </c:val>
        </c:ser>
        <c:firstSliceAng val="0"/>
        <c:holeSize val="50"/>
      </c:doughnutChart>
      <c:spPr>
        <a:noFill/>
        <a:ln w="25200">
          <a:noFill/>
        </a:ln>
      </c:spPr>
    </c:plotArea>
    <c:legend>
      <c:legendPos val="b"/>
      <c:layout>
        <c:manualLayout>
          <c:xMode val="edge"/>
          <c:yMode val="edge"/>
          <c:x val="0.156641783413437"/>
          <c:y val="0.853385628683207"/>
          <c:w val="0.666208201247571"/>
          <c:h val="0.146614371316793"/>
        </c:manualLayout>
      </c:layout>
      <c:overlay val="0"/>
      <c:spPr>
        <a:noFill/>
        <a:ln w="25200">
          <a:noFill/>
        </a:ln>
      </c:spPr>
      <c:txPr>
        <a:bodyPr/>
        <a:lstStyle/>
        <a:p>
          <a:pPr>
            <a:defRPr b="0" sz="1035" spc="-1" strike="noStrike">
              <a:solidFill>
                <a:srgbClr val="000000"/>
              </a:solidFill>
              <a:latin typeface="Trebuchet MS"/>
            </a:defRPr>
          </a:pPr>
        </a:p>
      </c:txPr>
    </c:legend>
    <c:plotVisOnly val="1"/>
    <c:dispBlanksAs val="zero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213036741921204"/>
          <c:y val="0.0925191974238296"/>
          <c:w val="0.660026560424967"/>
          <c:h val="0.660019816695566"/>
        </c:manualLayout>
      </c:layout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0c226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90c226"/>
              </a:solidFill>
              <a:ln w="25200">
                <a:noFill/>
              </a:ln>
            </c:spPr>
          </c:dPt>
          <c:dPt>
            <c:idx val="1"/>
            <c:spPr>
              <a:solidFill>
                <a:srgbClr val="e76618"/>
              </a:solidFill>
              <a:ln w="25200"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 wrap="square"/>
                <a:lstStyle/>
                <a:p>
                  <a:pPr>
                    <a:defRPr b="1" sz="1896" spc="-1" strike="noStrike">
                      <a:solidFill>
                        <a:srgbClr val="ffffff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1" sz="1896" spc="-1" strike="noStrike">
                      <a:solidFill>
                        <a:srgbClr val="ffffff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896" spc="-1" strike="noStrike">
                    <a:solidFill>
                      <a:srgbClr val="ffffff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2"/>
                <c:pt idx="0">
                  <c:v>Достигнуты </c:v>
                </c:pt>
                <c:pt idx="1">
                  <c:v>не достигнуты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20</c:v>
                </c:pt>
                <c:pt idx="1">
                  <c:v>4</c:v>
                </c:pt>
              </c:numCache>
            </c:numRef>
          </c:val>
        </c:ser>
        <c:firstSliceAng val="0"/>
        <c:holeSize val="50"/>
      </c:doughnutChart>
      <c:spPr>
        <a:noFill/>
        <a:ln w="25200">
          <a:noFill/>
        </a:ln>
      </c:spPr>
    </c:plotArea>
    <c:legend>
      <c:legendPos val="b"/>
      <c:layout>
        <c:manualLayout>
          <c:xMode val="edge"/>
          <c:yMode val="edge"/>
          <c:x val="0.132032257297143"/>
          <c:y val="0.791861559677922"/>
          <c:w val="0.863085059986837"/>
          <c:h val="0.146614351172205"/>
        </c:manualLayout>
      </c:layout>
      <c:overlay val="0"/>
      <c:spPr>
        <a:noFill/>
        <a:ln w="25200">
          <a:noFill/>
        </a:ln>
      </c:spPr>
      <c:txPr>
        <a:bodyPr/>
        <a:lstStyle/>
        <a:p>
          <a:pPr>
            <a:defRPr b="0" sz="1054" spc="-1" strike="noStrike">
              <a:solidFill>
                <a:srgbClr val="000000"/>
              </a:solidFill>
              <a:latin typeface="Trebuchet MS"/>
            </a:defRPr>
          </a:pPr>
        </a:p>
      </c:txPr>
    </c:legend>
    <c:plotVisOnly val="1"/>
    <c:dispBlanksAs val="zero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6480">
          <a:noFill/>
        </a:ln>
      </c:spPr>
    </c:floor>
    <c:sideWall>
      <c:spPr>
        <a:noFill/>
        <a:ln w="25560">
          <a:noFill/>
        </a:ln>
      </c:spPr>
    </c:sideWall>
    <c:backWall>
      <c:spPr>
        <a:noFill/>
        <a:ln w="25560">
          <a:noFill/>
        </a:ln>
      </c:spPr>
    </c:backWall>
    <c:plotArea>
      <c:layout>
        <c:manualLayout>
          <c:layoutTarget val="inner"/>
          <c:xMode val="edge"/>
          <c:yMode val="edge"/>
          <c:x val="0.0429691696207971"/>
          <c:y val="0.141087130295763"/>
          <c:w val="0.79353313997207"/>
          <c:h val="0.5021582733812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внебюджетные источники</c:v>
                </c:pt>
              </c:strCache>
            </c:strRef>
          </c:tx>
          <c:spPr>
            <a:solidFill>
              <a:srgbClr val="92d050"/>
            </a:solidFill>
            <a:ln w="2520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92d050"/>
              </a:solidFill>
              <a:ln w="25200">
                <a:noFill/>
              </a:ln>
            </c:spPr>
          </c:dPt>
          <c:dPt>
            <c:idx val="1"/>
            <c:invertIfNegative val="0"/>
            <c:spPr>
              <a:solidFill>
                <a:srgbClr val="92d050"/>
              </a:solidFill>
              <a:ln w="25200">
                <a:noFill/>
              </a:ln>
            </c:spPr>
          </c:dPt>
          <c:dLbls>
            <c:numFmt formatCode="0.00" sourceLinked="0"/>
            <c:dLbl>
              <c:idx val="0"/>
              <c:layout>
                <c:manualLayout>
                  <c:x val="-0.192016990702132"/>
                  <c:y val="-0.00273410740865616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233059219678387"/>
                  <c:y val="-0.00820232222596817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992" spc="-1" strike="noStrike">
                    <a:solidFill>
                      <a:srgbClr val="404040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50379.27</c:v>
                </c:pt>
                <c:pt idx="1">
                  <c:v>64626.7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местные бюджеты</c:v>
                </c:pt>
              </c:strCache>
            </c:strRef>
          </c:tx>
          <c:spPr>
            <a:solidFill>
              <a:srgbClr val="ed7d31"/>
            </a:solidFill>
            <a:ln w="2520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ed7d31"/>
              </a:solidFill>
              <a:ln w="25200">
                <a:noFill/>
              </a:ln>
            </c:spPr>
          </c:dPt>
          <c:dPt>
            <c:idx val="1"/>
            <c:invertIfNegative val="0"/>
            <c:spPr>
              <a:solidFill>
                <a:srgbClr val="ed7d31"/>
              </a:solidFill>
              <a:ln w="25200">
                <a:noFill/>
              </a:ln>
            </c:spPr>
          </c:dPt>
          <c:dLbls>
            <c:numFmt formatCode="0.00" sourceLinked="0"/>
            <c:dLbl>
              <c:idx val="0"/>
              <c:layout>
                <c:manualLayout>
                  <c:x val="-0.195782029735507"/>
                  <c:y val="-1.0024944689389E-016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237197459102634"/>
                  <c:y val="-0.0328092889038727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992" spc="-1" strike="noStrike">
                    <a:solidFill>
                      <a:srgbClr val="404040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40163.5</c:v>
                </c:pt>
                <c:pt idx="1">
                  <c:v>55850.3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ffff00"/>
            </a:solidFill>
            <a:ln w="2520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ffff00"/>
              </a:solidFill>
              <a:ln w="25200">
                <a:noFill/>
              </a:ln>
            </c:spPr>
          </c:dPt>
          <c:dPt>
            <c:idx val="1"/>
            <c:invertIfNegative val="0"/>
            <c:spPr>
              <a:solidFill>
                <a:srgbClr val="ffff00"/>
              </a:solidFill>
              <a:ln w="2520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-0.184486912635382"/>
                  <c:y val="5.01247234469452E-017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221849341828722"/>
                  <c:y val="-0.00546821599453184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992" spc="-1" strike="noStrike">
                    <a:solidFill>
                      <a:srgbClr val="404040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2"/>
                <c:pt idx="0">
                  <c:v>322217.6</c:v>
                </c:pt>
                <c:pt idx="1">
                  <c:v>304394.39</c:v>
                </c:pt>
              </c:numCache>
            </c:numRef>
          </c:val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rgbClr val="ff0000"/>
            </a:solidFill>
            <a:ln w="2520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ff0000"/>
              </a:solidFill>
              <a:ln w="25200">
                <a:noFill/>
              </a:ln>
            </c:spPr>
          </c:dPt>
          <c:dPt>
            <c:idx val="1"/>
            <c:invertIfNegative val="0"/>
            <c:spPr>
              <a:solidFill>
                <a:srgbClr val="ff0000"/>
              </a:solidFill>
              <a:ln w="25200">
                <a:noFill/>
              </a:ln>
            </c:spPr>
          </c:dPt>
          <c:dLbls>
            <c:numFmt formatCode="0.00" sourceLinked="0"/>
            <c:dLbl>
              <c:idx val="0"/>
              <c:layout>
                <c:manualLayout>
                  <c:x val="0"/>
                  <c:y val="-0.0820232222596817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0351390976414995"/>
                  <c:y val="-0.0765550074423696"/>
                </c:manualLayout>
              </c:layout>
              <c:numFmt formatCode="0.00" sourceLinked="0"/>
              <c:txPr>
                <a:bodyPr wrap="square"/>
                <a:lstStyle/>
                <a:p>
                  <a:pPr>
                    <a:defRPr b="0" sz="992" spc="-1" strike="noStrike">
                      <a:solidFill>
                        <a:srgbClr val="404040"/>
                      </a:solidFill>
                      <a:latin typeface="Trebuchet MS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992" spc="-1" strike="noStrike">
                    <a:solidFill>
                      <a:srgbClr val="404040"/>
                    </a:solidFill>
                    <a:latin typeface="Trebuchet M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2"/>
                <c:pt idx="0">
                  <c:v>4031</c:v>
                </c:pt>
                <c:pt idx="1">
                  <c:v>4031</c:v>
                </c:pt>
              </c:numCache>
            </c:numRef>
          </c:val>
        </c:ser>
        <c:gapWidth val="150"/>
        <c:shape val="box"/>
        <c:axId val="23177593"/>
        <c:axId val="4703169"/>
        <c:axId val="0"/>
      </c:bar3DChart>
      <c:catAx>
        <c:axId val="2317759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0" sz="1187" spc="-1" strike="noStrike">
                <a:solidFill>
                  <a:srgbClr val="595959"/>
                </a:solidFill>
                <a:latin typeface="Trebuchet MS"/>
              </a:defRPr>
            </a:pPr>
          </a:p>
        </c:txPr>
        <c:crossAx val="4703169"/>
        <c:crosses val="autoZero"/>
        <c:auto val="1"/>
        <c:lblAlgn val="ctr"/>
        <c:lblOffset val="100"/>
        <c:noMultiLvlLbl val="0"/>
      </c:catAx>
      <c:valAx>
        <c:axId val="4703169"/>
        <c:scaling>
          <c:orientation val="minMax"/>
        </c:scaling>
        <c:delete val="1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1"/>
        <c:majorTickMark val="out"/>
        <c:minorTickMark val="none"/>
        <c:tickLblPos val="nextTo"/>
        <c:spPr>
          <a:ln cap="rnd" w="1260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Trebuchet MS"/>
              </a:defRPr>
            </a:pPr>
          </a:p>
        </c:txPr>
        <c:crossAx val="23177593"/>
        <c:crossBetween val="between"/>
      </c:valAx>
    </c:plotArea>
    <c:legend>
      <c:legendPos val="b"/>
      <c:overlay val="0"/>
      <c:spPr>
        <a:noFill/>
        <a:ln w="25200">
          <a:noFill/>
        </a:ln>
      </c:spPr>
      <c:txPr>
        <a:bodyPr/>
        <a:lstStyle/>
        <a:p>
          <a:pPr>
            <a:defRPr b="0" sz="1187" spc="-1" strike="noStrike">
              <a:solidFill>
                <a:srgbClr val="595959"/>
              </a:solidFill>
              <a:latin typeface="Trebuchet MS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94de61"/>
            </a:solidFill>
            <a:ln cap="rnd" w="28440">
              <a:solidFill>
                <a:srgbClr val="94de61"/>
              </a:solidFill>
              <a:round/>
            </a:ln>
          </c:spPr>
          <c:marker>
            <c:symbol val="circle"/>
            <c:size val="2"/>
            <c:spPr>
              <a:solidFill>
                <a:srgbClr val="94de61"/>
              </a:solidFill>
            </c:spPr>
          </c:marker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Trebuchet M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7"/>
                <c:pt idx="0">
                  <c:v/>
                </c:pt>
                <c:pt idx="1">
                  <c:v/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2">
                  <c:v>87.1</c:v>
                </c:pt>
                <c:pt idx="3">
                  <c:v>87.2</c:v>
                </c:pt>
                <c:pt idx="4">
                  <c:v>87.2</c:v>
                </c:pt>
                <c:pt idx="5">
                  <c:v>87.2</c:v>
                </c:pt>
                <c:pt idx="6">
                  <c:v>87.2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0000"/>
            </a:solidFill>
            <a:ln cap="rnd" w="25200">
              <a:solidFill>
                <a:srgbClr val="ff0000"/>
              </a:solidFill>
              <a:round/>
            </a:ln>
          </c:spPr>
          <c:marker>
            <c:symbol val="circle"/>
            <c:size val="2"/>
            <c:spPr>
              <a:solidFill>
                <a:srgbClr val="ff0000"/>
              </a:solidFill>
            </c:spPr>
          </c:marker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Trebuchet M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7"/>
                <c:pt idx="0">
                  <c:v/>
                </c:pt>
                <c:pt idx="1">
                  <c:v/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2">
                  <c:v>87.3</c:v>
                </c:pt>
                <c:pt idx="3">
                  <c:v>88.6</c:v>
                </c:pt>
                <c:pt idx="4">
                  <c:v>88.7</c:v>
                </c:pt>
                <c:pt idx="5">
                  <c:v>88.8</c:v>
                </c:pt>
                <c:pt idx="6">
                  <c:v>88.9</c:v>
                </c:pt>
              </c:numCache>
            </c:numRef>
          </c:val>
          <c:smooth val="0"/>
        </c:ser>
        <c:hiLowLines>
          <c:spPr>
            <a:ln w="0">
              <a:noFill/>
            </a:ln>
          </c:spPr>
        </c:hiLowLines>
        <c:marker val="1"/>
        <c:axId val="85033835"/>
        <c:axId val="30710945"/>
      </c:lineChart>
      <c:catAx>
        <c:axId val="85033835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85" spc="-1" strike="noStrike">
                <a:solidFill>
                  <a:srgbClr val="595959"/>
                </a:solidFill>
                <a:latin typeface="Trebuchet MS"/>
              </a:defRPr>
            </a:pPr>
          </a:p>
        </c:txPr>
        <c:crossAx val="30710945"/>
        <c:crosses val="autoZero"/>
        <c:auto val="1"/>
        <c:lblAlgn val="ctr"/>
        <c:lblOffset val="100"/>
        <c:noMultiLvlLbl val="0"/>
      </c:catAx>
      <c:valAx>
        <c:axId val="30710945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0" sz="1185" spc="-1" strike="noStrike">
                <a:solidFill>
                  <a:srgbClr val="595959"/>
                </a:solidFill>
                <a:latin typeface="Trebuchet MS"/>
              </a:defRPr>
            </a:pPr>
          </a:p>
        </c:txPr>
        <c:crossAx val="85033835"/>
        <c:crosses val="autoZero"/>
        <c:crossBetween val="between"/>
      </c:valAx>
      <c:spPr>
        <a:noFill/>
        <a:ln w="25200">
          <a:noFill/>
        </a:ln>
      </c:spPr>
    </c:plotArea>
    <c:legend>
      <c:legendPos val="b"/>
      <c:overlay val="0"/>
      <c:spPr>
        <a:noFill/>
        <a:ln w="25200">
          <a:noFill/>
        </a:ln>
      </c:spPr>
      <c:txPr>
        <a:bodyPr/>
        <a:lstStyle/>
        <a:p>
          <a:pPr>
            <a:defRPr b="0" sz="1185" spc="-1" strike="noStrike">
              <a:solidFill>
                <a:srgbClr val="595959"/>
              </a:solidFill>
              <a:latin typeface="Trebuchet MS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84A9D-AC59-4CBA-BABB-6BC02E891C2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F6A0E-559A-4284-9809-B6CAF83E3E1C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</dgm:spPr>
      <dgm:t>
        <a:bodyPr anchor="t"/>
        <a:lstStyle/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- 14 инвалидов по слуху прошли обучение по программе «Пользователь персональным компьютером» с сопровождением перевода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на русский жестовый язык для неслышащих</a:t>
          </a:r>
          <a:endParaRPr lang="ru-RU" sz="1600" b="1" i="1" spc="-35" dirty="0">
            <a:solidFill>
              <a:schemeClr val="tx2"/>
            </a:solidFill>
            <a:effectLst/>
            <a:latin typeface="Calibri" panose="020F0502020204030204" pitchFamily="34" charset="0"/>
            <a:ea typeface="Times New Roman" panose="02020603050405020304" pitchFamily="18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endParaRPr lang="ru-RU" sz="13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300"/>
            </a:spcAft>
            <a:buClrTx/>
            <a:buSzTx/>
            <a:buFontTx/>
            <a:buNone/>
            <a:tabLst/>
            <a:defRPr/>
          </a:pP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- 22 человека, больных </a:t>
          </a:r>
          <a:r>
            <a:rPr lang="ru-RU" sz="1600" b="1" i="1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рассеяным</a:t>
          </a: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 склерозом, приняли участие в первом в регионе проекте </a:t>
          </a:r>
          <a:b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с адаптивной поддержкой пациентов «Море радости»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- </a:t>
          </a:r>
          <a: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 конкурс среди женщин </a:t>
          </a:r>
          <a:b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 инвалидностью и мам детей с ограниченными возможностями здоровья «Женщины </a:t>
          </a:r>
          <a:b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 неограниченными возможностями» 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br>
            <a:rPr lang="ru-RU" sz="1300" b="1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ru-RU" sz="13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endParaRPr lang="ru-RU" sz="13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br>
            <a:rPr lang="ru-RU" sz="1100" b="1" dirty="0"/>
          </a:br>
          <a:endParaRPr lang="ru-RU" sz="1100" dirty="0"/>
        </a:p>
      </dgm:t>
    </dgm:pt>
    <dgm:pt modelId="{FC2E88FA-90DC-4A0D-961A-E7B6D08A267D}" type="parTrans" cxnId="{3812B614-53C1-4050-8622-BE46BA4BC8EF}">
      <dgm:prSet/>
      <dgm:spPr/>
      <dgm:t>
        <a:bodyPr/>
        <a:lstStyle/>
        <a:p>
          <a:endParaRPr lang="ru-RU"/>
        </a:p>
      </dgm:t>
    </dgm:pt>
    <dgm:pt modelId="{5C940C2D-B630-4129-8D65-04D9C210E485}" type="sibTrans" cxnId="{3812B614-53C1-4050-8622-BE46BA4BC8EF}">
      <dgm:prSet/>
      <dgm:spPr/>
      <dgm:t>
        <a:bodyPr/>
        <a:lstStyle/>
        <a:p>
          <a:endParaRPr lang="ru-RU"/>
        </a:p>
      </dgm:t>
    </dgm:pt>
    <dgm:pt modelId="{F3FC0ED6-B83F-400A-8499-106A3447F8E1}" type="pres">
      <dgm:prSet presAssocID="{F8D84A9D-AC59-4CBA-BABB-6BC02E891C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8E6A45-A995-4396-AE57-81CDFD23EACE}" type="pres">
      <dgm:prSet presAssocID="{579F6A0E-559A-4284-9809-B6CAF83E3E1C}" presName="root" presStyleCnt="0"/>
      <dgm:spPr/>
    </dgm:pt>
    <dgm:pt modelId="{98098CEA-0A94-450D-9913-4E1A26D1D54F}" type="pres">
      <dgm:prSet presAssocID="{579F6A0E-559A-4284-9809-B6CAF83E3E1C}" presName="rootComposite" presStyleCnt="0"/>
      <dgm:spPr/>
    </dgm:pt>
    <dgm:pt modelId="{43DC8153-C2F4-44E2-8C8C-7F2F3596E35E}" type="pres">
      <dgm:prSet presAssocID="{579F6A0E-559A-4284-9809-B6CAF83E3E1C}" presName="rootText" presStyleLbl="node1" presStyleIdx="0" presStyleCnt="1" custScaleX="88960" custScaleY="145347" custLinFactNeighborX="-34580" custLinFactNeighborY="-9990"/>
      <dgm:spPr/>
    </dgm:pt>
    <dgm:pt modelId="{E9AC3E2E-AAA0-4EA9-8292-4A6B7434D54F}" type="pres">
      <dgm:prSet presAssocID="{579F6A0E-559A-4284-9809-B6CAF83E3E1C}" presName="rootConnector" presStyleLbl="node1" presStyleIdx="0" presStyleCnt="1"/>
      <dgm:spPr/>
    </dgm:pt>
    <dgm:pt modelId="{3E07C46B-DE5E-436B-994F-E38372EF8248}" type="pres">
      <dgm:prSet presAssocID="{579F6A0E-559A-4284-9809-B6CAF83E3E1C}" presName="childShape" presStyleCnt="0"/>
      <dgm:spPr/>
    </dgm:pt>
  </dgm:ptLst>
  <dgm:cxnLst>
    <dgm:cxn modelId="{6D77BB09-D236-4BCF-BE49-8F9796330F89}" type="presOf" srcId="{F8D84A9D-AC59-4CBA-BABB-6BC02E891C27}" destId="{F3FC0ED6-B83F-400A-8499-106A3447F8E1}" srcOrd="0" destOrd="0" presId="urn:microsoft.com/office/officeart/2005/8/layout/hierarchy3"/>
    <dgm:cxn modelId="{3812B614-53C1-4050-8622-BE46BA4BC8EF}" srcId="{F8D84A9D-AC59-4CBA-BABB-6BC02E891C27}" destId="{579F6A0E-559A-4284-9809-B6CAF83E3E1C}" srcOrd="0" destOrd="0" parTransId="{FC2E88FA-90DC-4A0D-961A-E7B6D08A267D}" sibTransId="{5C940C2D-B630-4129-8D65-04D9C210E485}"/>
    <dgm:cxn modelId="{5D525F73-D657-4A47-BFF2-C0A9BF744FD1}" type="presOf" srcId="{579F6A0E-559A-4284-9809-B6CAF83E3E1C}" destId="{43DC8153-C2F4-44E2-8C8C-7F2F3596E35E}" srcOrd="0" destOrd="0" presId="urn:microsoft.com/office/officeart/2005/8/layout/hierarchy3"/>
    <dgm:cxn modelId="{FDE542D0-BC9C-4537-B269-9C9CFE19B1A6}" type="presOf" srcId="{579F6A0E-559A-4284-9809-B6CAF83E3E1C}" destId="{E9AC3E2E-AAA0-4EA9-8292-4A6B7434D54F}" srcOrd="1" destOrd="0" presId="urn:microsoft.com/office/officeart/2005/8/layout/hierarchy3"/>
    <dgm:cxn modelId="{F4DC93D7-6FD4-4535-9A84-CC69B82CA539}" type="presParOf" srcId="{F3FC0ED6-B83F-400A-8499-106A3447F8E1}" destId="{038E6A45-A995-4396-AE57-81CDFD23EACE}" srcOrd="0" destOrd="0" presId="urn:microsoft.com/office/officeart/2005/8/layout/hierarchy3"/>
    <dgm:cxn modelId="{61170AE0-364F-4D74-87E3-940580EA48D7}" type="presParOf" srcId="{038E6A45-A995-4396-AE57-81CDFD23EACE}" destId="{98098CEA-0A94-450D-9913-4E1A26D1D54F}" srcOrd="0" destOrd="0" presId="urn:microsoft.com/office/officeart/2005/8/layout/hierarchy3"/>
    <dgm:cxn modelId="{AB6957BD-AB00-4E3B-825E-3CEDC70DFF95}" type="presParOf" srcId="{98098CEA-0A94-450D-9913-4E1A26D1D54F}" destId="{43DC8153-C2F4-44E2-8C8C-7F2F3596E35E}" srcOrd="0" destOrd="0" presId="urn:microsoft.com/office/officeart/2005/8/layout/hierarchy3"/>
    <dgm:cxn modelId="{010C1223-5F8F-41EE-883A-ACD59F686A2A}" type="presParOf" srcId="{98098CEA-0A94-450D-9913-4E1A26D1D54F}" destId="{E9AC3E2E-AAA0-4EA9-8292-4A6B7434D54F}" srcOrd="1" destOrd="0" presId="urn:microsoft.com/office/officeart/2005/8/layout/hierarchy3"/>
    <dgm:cxn modelId="{E24B22D6-0E00-4953-BB7C-CDA25DFF8825}" type="presParOf" srcId="{038E6A45-A995-4396-AE57-81CDFD23EACE}" destId="{3E07C46B-DE5E-436B-994F-E38372EF824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8E727-FAD8-4E82-8936-3CD4E1156DA7}" type="doc">
      <dgm:prSet loTypeId="urn:microsoft.com/office/officeart/2005/8/layout/hierarchy3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7D05106-0FCA-4C3C-9F45-4A574B3ED667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</dgm:spPr>
      <dgm:t>
        <a:bodyPr anchor="t"/>
        <a:lstStyle/>
        <a:p>
          <a:pPr algn="just" rtl="0"/>
          <a:r>
            <a:rPr lang="ru-RU" sz="1400" b="1" i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- 359 муниципальных служащих и лиц, замещающих муниципальные должности, повысили квалификацию и прошли профессиональную переподготовку по основным  вопросам деятельности органов местного самоуправления</a:t>
          </a:r>
        </a:p>
        <a:p>
          <a:pPr algn="just" rtl="0"/>
          <a:endParaRPr lang="ru-RU" sz="1400" b="1" i="1" dirty="0">
            <a:solidFill>
              <a:schemeClr val="tx2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algn="just" rtl="0"/>
          <a:r>
            <a:rPr lang="ru-RU" sz="1400" b="1" i="1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удовлетворенность деятельностью органов местного самоуправления Кировской области, в том числе их информационной открытостью составила 56,4%, состоянием межнациональных отношений  88,6%</a:t>
          </a:r>
          <a:endParaRPr lang="ru-RU" sz="1400" b="1" i="1" dirty="0">
            <a:solidFill>
              <a:schemeClr val="tx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022BC8-91B4-4D22-93B6-80829390CF1C}" type="sibTrans" cxnId="{1FB24D40-EDFB-40BD-9ACA-EA18938942A0}">
      <dgm:prSet/>
      <dgm:spPr/>
      <dgm:t>
        <a:bodyPr/>
        <a:lstStyle/>
        <a:p>
          <a:endParaRPr lang="ru-RU"/>
        </a:p>
      </dgm:t>
    </dgm:pt>
    <dgm:pt modelId="{FCBE84C8-4273-4CB8-994A-5876D9D5FAA0}" type="parTrans" cxnId="{1FB24D40-EDFB-40BD-9ACA-EA18938942A0}">
      <dgm:prSet/>
      <dgm:spPr/>
      <dgm:t>
        <a:bodyPr/>
        <a:lstStyle/>
        <a:p>
          <a:endParaRPr lang="ru-RU"/>
        </a:p>
      </dgm:t>
    </dgm:pt>
    <dgm:pt modelId="{0038A5D0-0EA4-445E-867B-B95E836D51B4}" type="pres">
      <dgm:prSet presAssocID="{6F78E727-FAD8-4E82-8936-3CD4E1156D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665D4A-259A-4620-8179-0F605D8812E1}" type="pres">
      <dgm:prSet presAssocID="{A7D05106-0FCA-4C3C-9F45-4A574B3ED667}" presName="root" presStyleCnt="0"/>
      <dgm:spPr/>
    </dgm:pt>
    <dgm:pt modelId="{D20FAB66-9B17-4C11-AFF6-1DFA65785722}" type="pres">
      <dgm:prSet presAssocID="{A7D05106-0FCA-4C3C-9F45-4A574B3ED667}" presName="rootComposite" presStyleCnt="0"/>
      <dgm:spPr/>
    </dgm:pt>
    <dgm:pt modelId="{6E5D749D-5E9C-4B42-AA9B-221E4158C3E3}" type="pres">
      <dgm:prSet presAssocID="{A7D05106-0FCA-4C3C-9F45-4A574B3ED667}" presName="rootText" presStyleLbl="node1" presStyleIdx="0" presStyleCnt="1" custScaleY="163152" custLinFactNeighborX="3185" custLinFactNeighborY="-151"/>
      <dgm:spPr/>
    </dgm:pt>
    <dgm:pt modelId="{A9E1B2BA-DF45-4FD3-A5E5-235E1E9923D8}" type="pres">
      <dgm:prSet presAssocID="{A7D05106-0FCA-4C3C-9F45-4A574B3ED667}" presName="rootConnector" presStyleLbl="node1" presStyleIdx="0" presStyleCnt="1"/>
      <dgm:spPr/>
    </dgm:pt>
    <dgm:pt modelId="{A4D76F42-EA0C-4411-8959-A35C3C7063B5}" type="pres">
      <dgm:prSet presAssocID="{A7D05106-0FCA-4C3C-9F45-4A574B3ED667}" presName="childShape" presStyleCnt="0"/>
      <dgm:spPr/>
    </dgm:pt>
  </dgm:ptLst>
  <dgm:cxnLst>
    <dgm:cxn modelId="{5FCB5E1D-B50D-4AE6-9E84-5EECAB9335A9}" type="presOf" srcId="{A7D05106-0FCA-4C3C-9F45-4A574B3ED667}" destId="{A9E1B2BA-DF45-4FD3-A5E5-235E1E9923D8}" srcOrd="1" destOrd="0" presId="urn:microsoft.com/office/officeart/2005/8/layout/hierarchy3"/>
    <dgm:cxn modelId="{1FB24D40-EDFB-40BD-9ACA-EA18938942A0}" srcId="{6F78E727-FAD8-4E82-8936-3CD4E1156DA7}" destId="{A7D05106-0FCA-4C3C-9F45-4A574B3ED667}" srcOrd="0" destOrd="0" parTransId="{FCBE84C8-4273-4CB8-994A-5876D9D5FAA0}" sibTransId="{F0022BC8-91B4-4D22-93B6-80829390CF1C}"/>
    <dgm:cxn modelId="{C5FD6641-352A-4DAC-9A71-3FDE1548FFE8}" type="presOf" srcId="{6F78E727-FAD8-4E82-8936-3CD4E1156DA7}" destId="{0038A5D0-0EA4-445E-867B-B95E836D51B4}" srcOrd="0" destOrd="0" presId="urn:microsoft.com/office/officeart/2005/8/layout/hierarchy3"/>
    <dgm:cxn modelId="{83A6A44E-84A1-4837-84E1-B5F0757C5E59}" type="presOf" srcId="{A7D05106-0FCA-4C3C-9F45-4A574B3ED667}" destId="{6E5D749D-5E9C-4B42-AA9B-221E4158C3E3}" srcOrd="0" destOrd="0" presId="urn:microsoft.com/office/officeart/2005/8/layout/hierarchy3"/>
    <dgm:cxn modelId="{3B962C6B-7A9E-4CF5-B565-BFB2D9CDBE3B}" type="presParOf" srcId="{0038A5D0-0EA4-445E-867B-B95E836D51B4}" destId="{12665D4A-259A-4620-8179-0F605D8812E1}" srcOrd="0" destOrd="0" presId="urn:microsoft.com/office/officeart/2005/8/layout/hierarchy3"/>
    <dgm:cxn modelId="{14B5423D-91F1-480E-ABB2-72E1B2E48E81}" type="presParOf" srcId="{12665D4A-259A-4620-8179-0F605D8812E1}" destId="{D20FAB66-9B17-4C11-AFF6-1DFA65785722}" srcOrd="0" destOrd="0" presId="urn:microsoft.com/office/officeart/2005/8/layout/hierarchy3"/>
    <dgm:cxn modelId="{C4787CD0-9981-4ECB-962C-C3931D004DB6}" type="presParOf" srcId="{D20FAB66-9B17-4C11-AFF6-1DFA65785722}" destId="{6E5D749D-5E9C-4B42-AA9B-221E4158C3E3}" srcOrd="0" destOrd="0" presId="urn:microsoft.com/office/officeart/2005/8/layout/hierarchy3"/>
    <dgm:cxn modelId="{8C3D4FB2-8998-4310-9587-61B0E1A7CFE3}" type="presParOf" srcId="{D20FAB66-9B17-4C11-AFF6-1DFA65785722}" destId="{A9E1B2BA-DF45-4FD3-A5E5-235E1E9923D8}" srcOrd="1" destOrd="0" presId="urn:microsoft.com/office/officeart/2005/8/layout/hierarchy3"/>
    <dgm:cxn modelId="{615ADF0A-8E22-4D13-93FB-B71B32EE5227}" type="presParOf" srcId="{12665D4A-259A-4620-8179-0F605D8812E1}" destId="{A4D76F42-EA0C-4411-8959-A35C3C7063B5}" srcOrd="1" destOrd="0" presId="urn:microsoft.com/office/officeart/2005/8/layout/hierarchy3"/>
  </dgm:cxnLst>
  <dgm:bg/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C8153-C2F4-44E2-8C8C-7F2F3596E35E}">
      <dsp:nvSpPr>
        <dsp:cNvPr id="0" name=""/>
        <dsp:cNvSpPr/>
      </dsp:nvSpPr>
      <dsp:spPr>
        <a:xfrm>
          <a:off x="0" y="0"/>
          <a:ext cx="4634710" cy="378620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marL="0"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- 14 инвалидов по слуху прошли обучение по программе «Пользователь персональным компьютером» с сопровождением перевода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на русский жестовый язык для неслышащих</a:t>
          </a:r>
          <a:endParaRPr lang="ru-RU" sz="1600" b="1" i="1" kern="1200" spc="-35" dirty="0">
            <a:solidFill>
              <a:schemeClr val="tx2"/>
            </a:solidFill>
            <a:effectLst/>
            <a:latin typeface="Calibri" panose="020F0502020204030204" pitchFamily="34" charset="0"/>
            <a:ea typeface="Times New Roman" panose="02020603050405020304" pitchFamily="18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endParaRPr lang="ru-RU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300"/>
            </a:spcAft>
            <a:buClrTx/>
            <a:buSzTx/>
            <a:buFontTx/>
            <a:buNone/>
            <a:tabLst/>
            <a:defRPr/>
          </a:pP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- 22 человека, больных </a:t>
          </a:r>
          <a:r>
            <a:rPr lang="ru-RU" sz="1600" b="1" i="1" kern="1200" dirty="0" err="1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рассеяным</a:t>
          </a: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 склерозом, приняли участие в первом в регионе проекте </a:t>
          </a:r>
          <a:b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rPr>
            <a:t>с адаптивной поддержкой пациентов «Море радости»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- </a:t>
          </a:r>
          <a: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 конкурс среди женщин </a:t>
          </a:r>
          <a:b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 инвалидностью и мам детей с ограниченными возможностями здоровья «Женщины </a:t>
          </a:r>
          <a:b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ru-RU" sz="1600" b="1" i="1" kern="1200" spc="-35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с неограниченными возможностями» 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br>
            <a:rPr lang="ru-RU" sz="13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ru-RU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endParaRPr lang="ru-RU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br>
            <a:rPr lang="ru-RU" sz="1100" b="1" kern="1200" dirty="0"/>
          </a:br>
          <a:endParaRPr lang="ru-RU" sz="1100" kern="1200" dirty="0"/>
        </a:p>
      </dsp:txBody>
      <dsp:txXfrm>
        <a:off x="110894" y="110894"/>
        <a:ext cx="4412922" cy="3564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D749D-5E9C-4B42-AA9B-221E4158C3E3}">
      <dsp:nvSpPr>
        <dsp:cNvPr id="0" name=""/>
        <dsp:cNvSpPr/>
      </dsp:nvSpPr>
      <dsp:spPr>
        <a:xfrm>
          <a:off x="123865" y="0"/>
          <a:ext cx="4249873" cy="346687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2"/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- 359 муниципальных служащих и лиц, замещающих муниципальные должности, повысили квалификацию и прошли профессиональную переподготовку по основным  вопросам деятельности органов местного самоуправления</a:t>
          </a:r>
        </a:p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i="1" kern="1200" dirty="0">
            <a:solidFill>
              <a:schemeClr val="tx2"/>
            </a:solidFill>
            <a:effectLst/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rPr>
            <a:t>- удовлетворенность деятельностью органов местного самоуправления Кировской области, в том числе их информационной открытостью составила 56,4%, состоянием межнациональных отношений  88,6%</a:t>
          </a:r>
          <a:endParaRPr lang="ru-RU" sz="1400" b="1" i="1" kern="1200" dirty="0">
            <a:solidFill>
              <a:schemeClr val="tx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5406" y="101541"/>
        <a:ext cx="4046791" cy="3263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3600" spc="-1" strike="noStrike">
                <a:solidFill>
                  <a:schemeClr val="dk1"/>
                </a:solidFill>
                <a:latin typeface="Trebuchet MS"/>
              </a:rPr>
              <a:t>Для перемещения страницы щёлкните мышью</a:t>
            </a: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CEFA08F-D53E-4A9D-90A9-B12D7C3A31C7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1166760" y="1241280"/>
            <a:ext cx="4463640" cy="3349440"/>
          </a:xfrm>
          <a:prstGeom prst="rect">
            <a:avLst/>
          </a:prstGeom>
          <a:ln w="0">
            <a:noFill/>
          </a:ln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 idx="14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36ADE21-4346-424B-838D-B9E2C05E030B}" type="slidenum">
              <a:rPr b="0" lang="ru-RU" sz="12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71793C-A101-4F4A-961F-82B3105071A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62E4371-992B-4614-B947-5FE2972F4C7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790508-F817-448E-9C71-8B9389EE50F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8A97F91-AAF9-4089-ABAB-F004B8195BB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4F360FF-CBE3-4995-8498-1E2FDB7E0E6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E159549-D5FC-4201-BF18-3A85DD8D3C9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BBDCA2D-7277-400F-ACCD-F2AB636F932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D6FBEE-92F9-42A9-BBEC-755CCF4DFC9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D7F20DD-7D05-4BA7-B43C-D19328EC426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26CB2BE-00C7-4541-8096-DED0316C17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08F604-94B8-46AB-954A-851B78748E0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3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92BE79-1F15-4D88-BCE5-3155133F337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6"/>
          <p:cNvGrpSpPr/>
          <p:nvPr/>
        </p:nvGrpSpPr>
        <p:grpSpPr>
          <a:xfrm>
            <a:off x="-7920" y="-7920"/>
            <a:ext cx="9169200" cy="6873480"/>
            <a:chOff x="-7920" y="-7920"/>
            <a:chExt cx="9169200" cy="6873480"/>
          </a:xfrm>
        </p:grpSpPr>
        <p:sp>
          <p:nvSpPr>
            <p:cNvPr id="1" name="Freeform 6"/>
            <p:cNvSpPr/>
            <p:nvPr/>
          </p:nvSpPr>
          <p:spPr>
            <a:xfrm>
              <a:off x="-7920" y="4013280"/>
              <a:ext cx="456840" cy="2852280"/>
            </a:xfrm>
            <a:custGeom>
              <a:avLst/>
              <a:gdLst>
                <a:gd name="textAreaLeft" fmla="*/ 0 w 456840"/>
                <a:gd name="textAreaRight" fmla="*/ 457200 w 456840"/>
                <a:gd name="textAreaTop" fmla="*/ 0 h 2852280"/>
                <a:gd name="textAreaBottom" fmla="*/ 2852640 h 2852280"/>
              </a:gdLst>
              <a:ahLst/>
              <a:rect l="textAreaLeft" t="textAreaTop" r="textAreaRight" b="textAreaBottom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2" name="Straight Connector 7"/>
            <p:cNvCxnSpPr/>
            <p:nvPr/>
          </p:nvCxnSpPr>
          <p:spPr>
            <a:xfrm flipV="1">
              <a:off x="5130720" y="4174920"/>
              <a:ext cx="4023000" cy="268308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cxnSp>
          <p:nvCxnSpPr>
            <p:cNvPr id="3" name="Straight Connector 8"/>
            <p:cNvCxnSpPr/>
            <p:nvPr/>
          </p:nvCxnSpPr>
          <p:spPr>
            <a:xfrm>
              <a:off x="704196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sp>
          <p:nvSpPr>
            <p:cNvPr id="4" name="Freeform 9"/>
            <p:cNvSpPr/>
            <p:nvPr/>
          </p:nvSpPr>
          <p:spPr>
            <a:xfrm>
              <a:off x="6891480" y="0"/>
              <a:ext cx="2269800" cy="6865560"/>
            </a:xfrm>
            <a:custGeom>
              <a:avLst/>
              <a:gdLst>
                <a:gd name="textAreaLeft" fmla="*/ 0 w 2269800"/>
                <a:gd name="textAreaRight" fmla="*/ 2270160 w 22698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Freeform 10"/>
            <p:cNvSpPr/>
            <p:nvPr/>
          </p:nvSpPr>
          <p:spPr>
            <a:xfrm>
              <a:off x="7205760" y="-7920"/>
              <a:ext cx="1947600" cy="6865560"/>
            </a:xfrm>
            <a:custGeom>
              <a:avLst/>
              <a:gdLst>
                <a:gd name="textAreaLeft" fmla="*/ 0 w 1947600"/>
                <a:gd name="textAreaRight" fmla="*/ 1947960 w 19476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" name="Freeform 11"/>
            <p:cNvSpPr/>
            <p:nvPr/>
          </p:nvSpPr>
          <p:spPr>
            <a:xfrm>
              <a:off x="6638760" y="3919680"/>
              <a:ext cx="2512800" cy="2937960"/>
            </a:xfrm>
            <a:custGeom>
              <a:avLst/>
              <a:gdLst>
                <a:gd name="textAreaLeft" fmla="*/ 0 w 2512800"/>
                <a:gd name="textAreaRight" fmla="*/ 2513160 w 2512800"/>
                <a:gd name="textAreaTop" fmla="*/ 0 h 2937960"/>
                <a:gd name="textAreaBottom" fmla="*/ 2938320 h 2937960"/>
              </a:gdLst>
              <a:ahLst/>
              <a:rect l="textAreaLeft" t="textAreaTop" r="textAreaRight" b="textAreaBottom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Freeform 12"/>
            <p:cNvSpPr/>
            <p:nvPr/>
          </p:nvSpPr>
          <p:spPr>
            <a:xfrm>
              <a:off x="7010280" y="-7920"/>
              <a:ext cx="2142720" cy="6865560"/>
            </a:xfrm>
            <a:custGeom>
              <a:avLst/>
              <a:gdLst>
                <a:gd name="textAreaLeft" fmla="*/ 0 w 2142720"/>
                <a:gd name="textAreaRight" fmla="*/ 2143080 w 214272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Freeform 13"/>
            <p:cNvSpPr/>
            <p:nvPr/>
          </p:nvSpPr>
          <p:spPr>
            <a:xfrm>
              <a:off x="8296200" y="-7920"/>
              <a:ext cx="856800" cy="6865560"/>
            </a:xfrm>
            <a:custGeom>
              <a:avLst/>
              <a:gdLst>
                <a:gd name="textAreaLeft" fmla="*/ 0 w 856800"/>
                <a:gd name="textAreaRight" fmla="*/ 857160 w 8568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Freeform 14"/>
            <p:cNvSpPr/>
            <p:nvPr/>
          </p:nvSpPr>
          <p:spPr>
            <a:xfrm>
              <a:off x="8077320" y="-7920"/>
              <a:ext cx="1066320" cy="6865560"/>
            </a:xfrm>
            <a:custGeom>
              <a:avLst/>
              <a:gdLst>
                <a:gd name="textAreaLeft" fmla="*/ 0 w 1066320"/>
                <a:gd name="textAreaRight" fmla="*/ 1066680 w 106632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Freeform 15"/>
            <p:cNvSpPr/>
            <p:nvPr/>
          </p:nvSpPr>
          <p:spPr>
            <a:xfrm>
              <a:off x="8059680" y="4894200"/>
              <a:ext cx="1095120" cy="1963440"/>
            </a:xfrm>
            <a:custGeom>
              <a:avLst/>
              <a:gdLst>
                <a:gd name="textAreaLeft" fmla="*/ 0 w 1095120"/>
                <a:gd name="textAreaRight" fmla="*/ 1095480 w 1095120"/>
                <a:gd name="textAreaTop" fmla="*/ 0 h 1963440"/>
                <a:gd name="textAreaBottom" fmla="*/ 1963800 h 1963440"/>
              </a:gdLst>
              <a:ahLst/>
              <a:rect l="textAreaLeft" t="textAreaTop" r="textAreaRight" b="textAreaBottom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1" name="Group 6"/>
          <p:cNvGrpSpPr/>
          <p:nvPr/>
        </p:nvGrpSpPr>
        <p:grpSpPr>
          <a:xfrm>
            <a:off x="-7920" y="-7920"/>
            <a:ext cx="9169200" cy="6873480"/>
            <a:chOff x="-7920" y="-7920"/>
            <a:chExt cx="9169200" cy="6873480"/>
          </a:xfrm>
        </p:grpSpPr>
        <p:cxnSp>
          <p:nvCxnSpPr>
            <p:cNvPr id="12" name="Straight Connector 16"/>
            <p:cNvCxnSpPr/>
            <p:nvPr/>
          </p:nvCxnSpPr>
          <p:spPr>
            <a:xfrm flipV="1">
              <a:off x="5130720" y="4174920"/>
              <a:ext cx="4023000" cy="2683080"/>
            </a:xfrm>
            <a:prstGeom prst="straightConnector1">
              <a:avLst/>
            </a:prstGeom>
            <a:ln cap="rnd" w="9525">
              <a:solidFill>
                <a:srgbClr val="ffffff">
                  <a:lumMod val="85000"/>
                </a:srgbClr>
              </a:solidFill>
              <a:round/>
            </a:ln>
          </p:spPr>
        </p:cxnSp>
        <p:cxnSp>
          <p:nvCxnSpPr>
            <p:cNvPr id="13" name="Straight Connector 17"/>
            <p:cNvCxnSpPr/>
            <p:nvPr/>
          </p:nvCxnSpPr>
          <p:spPr>
            <a:xfrm>
              <a:off x="7041960" y="0"/>
              <a:ext cx="1219680" cy="6858360"/>
            </a:xfrm>
            <a:prstGeom prst="straightConnector1">
              <a:avLst/>
            </a:prstGeom>
            <a:ln cap="rnd" w="9525">
              <a:solidFill>
                <a:srgbClr val="ffffff">
                  <a:lumMod val="75000"/>
                </a:srgbClr>
              </a:solidFill>
              <a:round/>
            </a:ln>
          </p:spPr>
        </p:cxnSp>
        <p:sp>
          <p:nvSpPr>
            <p:cNvPr id="14" name="Freeform 18"/>
            <p:cNvSpPr/>
            <p:nvPr/>
          </p:nvSpPr>
          <p:spPr>
            <a:xfrm>
              <a:off x="6891480" y="0"/>
              <a:ext cx="2269800" cy="6865560"/>
            </a:xfrm>
            <a:custGeom>
              <a:avLst/>
              <a:gdLst>
                <a:gd name="textAreaLeft" fmla="*/ 0 w 2269800"/>
                <a:gd name="textAreaRight" fmla="*/ 2270160 w 22698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Freeform 19"/>
            <p:cNvSpPr/>
            <p:nvPr/>
          </p:nvSpPr>
          <p:spPr>
            <a:xfrm>
              <a:off x="7205760" y="-7920"/>
              <a:ext cx="1947600" cy="6865560"/>
            </a:xfrm>
            <a:custGeom>
              <a:avLst/>
              <a:gdLst>
                <a:gd name="textAreaLeft" fmla="*/ 0 w 1947600"/>
                <a:gd name="textAreaRight" fmla="*/ 1947960 w 19476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 20"/>
            <p:cNvSpPr/>
            <p:nvPr/>
          </p:nvSpPr>
          <p:spPr>
            <a:xfrm>
              <a:off x="6638760" y="3919680"/>
              <a:ext cx="2512800" cy="2937960"/>
            </a:xfrm>
            <a:custGeom>
              <a:avLst/>
              <a:gdLst>
                <a:gd name="textAreaLeft" fmla="*/ 0 w 2512800"/>
                <a:gd name="textAreaRight" fmla="*/ 2513160 w 2512800"/>
                <a:gd name="textAreaTop" fmla="*/ 0 h 2937960"/>
                <a:gd name="textAreaBottom" fmla="*/ 2938320 h 2937960"/>
              </a:gdLst>
              <a:ahLst/>
              <a:rect l="textAreaLeft" t="textAreaTop" r="textAreaRight" b="textAreaBottom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Freeform 21"/>
            <p:cNvSpPr/>
            <p:nvPr/>
          </p:nvSpPr>
          <p:spPr>
            <a:xfrm>
              <a:off x="7010280" y="-7920"/>
              <a:ext cx="2142720" cy="6865560"/>
            </a:xfrm>
            <a:custGeom>
              <a:avLst/>
              <a:gdLst>
                <a:gd name="textAreaLeft" fmla="*/ 0 w 2142720"/>
                <a:gd name="textAreaRight" fmla="*/ 2143080 w 214272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Freeform 22"/>
            <p:cNvSpPr/>
            <p:nvPr/>
          </p:nvSpPr>
          <p:spPr>
            <a:xfrm>
              <a:off x="8296200" y="-7920"/>
              <a:ext cx="856800" cy="6865560"/>
            </a:xfrm>
            <a:custGeom>
              <a:avLst/>
              <a:gdLst>
                <a:gd name="textAreaLeft" fmla="*/ 0 w 856800"/>
                <a:gd name="textAreaRight" fmla="*/ 857160 w 85680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Freeform 23"/>
            <p:cNvSpPr/>
            <p:nvPr/>
          </p:nvSpPr>
          <p:spPr>
            <a:xfrm>
              <a:off x="8077320" y="-7920"/>
              <a:ext cx="1066320" cy="6865560"/>
            </a:xfrm>
            <a:custGeom>
              <a:avLst/>
              <a:gdLst>
                <a:gd name="textAreaLeft" fmla="*/ 0 w 1066320"/>
                <a:gd name="textAreaRight" fmla="*/ 1066680 w 1066320"/>
                <a:gd name="textAreaTop" fmla="*/ 0 h 6865560"/>
                <a:gd name="textAreaBottom" fmla="*/ 6865920 h 6865560"/>
              </a:gdLst>
              <a:ahLst/>
              <a:rect l="textAreaLeft" t="textAreaTop" r="textAreaRight" b="textAreaBottom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" name="Freeform 24"/>
            <p:cNvSpPr/>
            <p:nvPr/>
          </p:nvSpPr>
          <p:spPr>
            <a:xfrm>
              <a:off x="8059680" y="4894200"/>
              <a:ext cx="1095120" cy="1963440"/>
            </a:xfrm>
            <a:custGeom>
              <a:avLst/>
              <a:gdLst>
                <a:gd name="textAreaLeft" fmla="*/ 0 w 1095120"/>
                <a:gd name="textAreaRight" fmla="*/ 1095480 w 1095120"/>
                <a:gd name="textAreaTop" fmla="*/ 0 h 1963440"/>
                <a:gd name="textAreaBottom" fmla="*/ 1963800 h 1963440"/>
              </a:gdLst>
              <a:ahLst/>
              <a:rect l="textAreaLeft" t="textAreaTop" r="textAreaRight" b="textAreaBottom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" name="Freeform 27"/>
            <p:cNvSpPr/>
            <p:nvPr/>
          </p:nvSpPr>
          <p:spPr>
            <a:xfrm>
              <a:off x="-7920" y="-7920"/>
              <a:ext cx="863280" cy="5697000"/>
            </a:xfrm>
            <a:custGeom>
              <a:avLst/>
              <a:gdLst>
                <a:gd name="textAreaLeft" fmla="*/ 0 w 863280"/>
                <a:gd name="textAreaRight" fmla="*/ 863640 w 863280"/>
                <a:gd name="textAreaTop" fmla="*/ 0 h 5697000"/>
                <a:gd name="textAreaBottom" fmla="*/ 5697360 h 5697000"/>
              </a:gdLst>
              <a:ahLst/>
              <a:rect l="textAreaLeft" t="textAreaTop" r="textAreaRight" b="textAreaBottom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6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30760" y="2404440"/>
            <a:ext cx="5826240" cy="164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 algn="r" defTabSz="457200">
              <a:lnSpc>
                <a:spcPct val="100000"/>
              </a:lnSpc>
              <a:buNone/>
            </a:pPr>
            <a:r>
              <a:rPr b="0" lang="ru-RU" sz="5400" spc="-1" strike="noStrike">
                <a:solidFill>
                  <a:schemeClr val="accent1"/>
                </a:solidFill>
                <a:latin typeface="Trebuchet MS"/>
              </a:rPr>
              <a:t>Образец заголовка</a:t>
            </a:r>
            <a:endParaRPr b="0" lang="en-US" sz="54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dt" idx="1"/>
          </p:nvPr>
        </p:nvSpPr>
        <p:spPr>
          <a:xfrm>
            <a:off x="5405400" y="6041880"/>
            <a:ext cx="68400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900" spc="-1" strike="noStrike">
                <a:solidFill>
                  <a:schemeClr val="dk1">
                    <a:tint val="75000"/>
                  </a:schemeClr>
                </a:solidFill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b="0" lang="ru-RU" sz="900" spc="-1" strike="noStrike">
                <a:solidFill>
                  <a:schemeClr val="dk1">
                    <a:tint val="75000"/>
                  </a:schemeClr>
                </a:solidFill>
                <a:latin typeface="Trebuchet MS"/>
              </a:rPr>
              <a:t>&lt;дата/время&gt;</a:t>
            </a:r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ftr" idx="2"/>
          </p:nvPr>
        </p:nvSpPr>
        <p:spPr>
          <a:xfrm>
            <a:off x="609480" y="6041880"/>
            <a:ext cx="462240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sldNum" idx="3"/>
          </p:nvPr>
        </p:nvSpPr>
        <p:spPr>
          <a:xfrm>
            <a:off x="6445080" y="60418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900" spc="-1" strike="noStrike">
                <a:solidFill>
                  <a:schemeClr val="accent1"/>
                </a:solidFill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B79AC17-49DC-4C98-9141-12B8FB4D11E4}" type="slidenum">
              <a:rPr b="0" lang="ru-RU" sz="900" spc="-1" strike="noStrike">
                <a:solidFill>
                  <a:schemeClr val="accent1"/>
                </a:solidFill>
                <a:latin typeface="Trebuchet MS"/>
              </a:rPr>
              <a:t>&lt;номер&gt;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Relationship Id="rId4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image" Target="../media/image1.jpeg"/><Relationship Id="rId7" Type="http://schemas.openxmlformats.org/officeDocument/2006/relationships/image" Target="../media/image2.jpeg"/><Relationship Id="rId8" Type="http://schemas.openxmlformats.org/officeDocument/2006/relationships/image" Target="../media/image3.jpeg"/><Relationship Id="rId9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diagramData" Target="../diagrams/data2.xml"/><Relationship Id="rId2" Type="http://schemas.openxmlformats.org/officeDocument/2006/relationships/diagramLayout" Target="../diagrams/layout2.xml"/><Relationship Id="rId3" Type="http://schemas.openxmlformats.org/officeDocument/2006/relationships/diagramQuickStyle" Target="../diagrams/quickStyle2.xml"/><Relationship Id="rId4" Type="http://schemas.openxmlformats.org/officeDocument/2006/relationships/diagramColors" Target="../diagrams/colors2.xml"/><Relationship Id="rId5" Type="http://schemas.microsoft.com/office/2007/relationships/diagramDrawing" Target="../diagrams/drawing2.xml"/><Relationship Id="rId6" Type="http://schemas.openxmlformats.org/officeDocument/2006/relationships/image" Target="../media/image12.png"/><Relationship Id="rId7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11280" y="184464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rmAutofit fontScale="50000"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2060"/>
                </a:solidFill>
                <a:latin typeface="Trebuchet MS"/>
              </a:rPr>
              <a:t>Государственная программа</a:t>
            </a:r>
            <a:br>
              <a:rPr sz="3200"/>
            </a:br>
            <a:r>
              <a:rPr b="1" lang="ru-RU" sz="3200" spc="-1" strike="noStrike">
                <a:solidFill>
                  <a:srgbClr val="002060"/>
                </a:solidFill>
                <a:latin typeface="Trebuchet MS"/>
              </a:rPr>
              <a:t>Кировской области</a:t>
            </a:r>
            <a:br>
              <a:rPr sz="3200"/>
            </a:br>
            <a:r>
              <a:rPr b="1" lang="ru-RU" sz="3200" spc="-1" strike="noStrike">
                <a:solidFill>
                  <a:srgbClr val="002060"/>
                </a:solidFill>
                <a:latin typeface="Trebuchet MS"/>
              </a:rPr>
              <a:t> «Содействие развитию гражданского общества и реализация государственной национальной политики»</a:t>
            </a:r>
            <a:br>
              <a:rPr sz="5400"/>
            </a:br>
            <a:endParaRPr b="0" lang="en-US" sz="32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1187280" y="4941720"/>
            <a:ext cx="6400440" cy="1752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2060"/>
                </a:solidFill>
                <a:latin typeface="Times New Roman"/>
              </a:rPr>
              <a:t>ответственный исполнитель: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rgbClr val="002060"/>
                </a:solidFill>
                <a:latin typeface="Times New Roman"/>
              </a:rPr>
              <a:t>министерство внутренней политики Кировской области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Подзаголовок 2"/>
          <p:cNvSpPr/>
          <p:nvPr/>
        </p:nvSpPr>
        <p:spPr>
          <a:xfrm>
            <a:off x="1619280" y="3502080"/>
            <a:ext cx="6400440" cy="815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457200">
              <a:lnSpc>
                <a:spcPct val="100000"/>
              </a:lnSpc>
              <a:spcBef>
                <a:spcPts val="641"/>
              </a:spcBef>
            </a:pPr>
            <a:r>
              <a:rPr b="1" lang="ru-RU" sz="3200" spc="-1" strike="noStrike">
                <a:solidFill>
                  <a:srgbClr val="002060"/>
                </a:solidFill>
                <a:latin typeface="Trebuchet MS"/>
              </a:rPr>
              <a:t>итоги за 2022 год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Num" idx="7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ru-RU" sz="9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0C47C3D-0C33-421C-B212-656EBF7D8E0F}" type="slidenum">
              <a:rPr b="0" lang="ru-RU" sz="9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13"/>
          <p:cNvSpPr/>
          <p:nvPr/>
        </p:nvSpPr>
        <p:spPr>
          <a:xfrm>
            <a:off x="1195560" y="2060640"/>
            <a:ext cx="1845360" cy="249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1" lang="ru-RU" sz="1050" spc="-1" strike="noStrike">
                <a:solidFill>
                  <a:srgbClr val="212d32"/>
                </a:solidFill>
                <a:latin typeface="Calibri"/>
              </a:rPr>
              <a:t>ДОСТИЖЕНИЕ ПОКАЗАТЕЛЕЙ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74" name="Диаграмма 20"/>
          <p:cNvGraphicFramePr/>
          <p:nvPr/>
        </p:nvGraphicFramePr>
        <p:xfrm>
          <a:off x="5584680" y="2444760"/>
          <a:ext cx="3026880" cy="2617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5" name="TextBox 21"/>
          <p:cNvSpPr/>
          <p:nvPr/>
        </p:nvSpPr>
        <p:spPr>
          <a:xfrm>
            <a:off x="6239160" y="2022480"/>
            <a:ext cx="1924560" cy="249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1" lang="ru-RU" sz="1050" spc="-1" strike="noStrike">
                <a:solidFill>
                  <a:srgbClr val="212d32"/>
                </a:solidFill>
                <a:latin typeface="Calibri"/>
              </a:rPr>
              <a:t>ВЫПОЛНЕНИЕ МЕРОПРИЯТИЙ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TextBox 22"/>
          <p:cNvSpPr/>
          <p:nvPr/>
        </p:nvSpPr>
        <p:spPr>
          <a:xfrm>
            <a:off x="6717600" y="3387600"/>
            <a:ext cx="761760" cy="59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0" lang="ru-RU" sz="820" spc="-1" strike="noStrike">
                <a:solidFill>
                  <a:srgbClr val="000000"/>
                </a:solidFill>
                <a:latin typeface="Calibri"/>
              </a:rPr>
              <a:t>Степень </a:t>
            </a:r>
            <a:endParaRPr b="0" lang="ru-RU" sz="82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r>
              <a:rPr b="0" lang="ru-RU" sz="820" spc="-1" strike="noStrike">
                <a:solidFill>
                  <a:srgbClr val="000000"/>
                </a:solidFill>
                <a:latin typeface="Calibri"/>
              </a:rPr>
              <a:t>выполнения:</a:t>
            </a:r>
            <a:endParaRPr b="0" lang="ru-RU" sz="82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r>
              <a:rPr b="1" lang="ru-RU" sz="820" spc="-1" strike="noStrike">
                <a:solidFill>
                  <a:srgbClr val="000000"/>
                </a:solidFill>
                <a:latin typeface="Calibri"/>
              </a:rPr>
              <a:t>89,5%</a:t>
            </a:r>
            <a:endParaRPr b="0" lang="ru-RU" sz="82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endParaRPr b="0" lang="ru-RU" sz="8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23"/>
          <p:cNvSpPr/>
          <p:nvPr/>
        </p:nvSpPr>
        <p:spPr>
          <a:xfrm>
            <a:off x="3851280" y="1785960"/>
            <a:ext cx="1336320" cy="409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1" lang="ru-RU" sz="1050" spc="-1" strike="noStrike">
                <a:solidFill>
                  <a:srgbClr val="212d32"/>
                </a:solidFill>
                <a:latin typeface="Calibri"/>
              </a:rPr>
              <a:t>ОСВОЕНИЕ СРЕДСТВ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r>
              <a:rPr b="0" lang="ru-RU" sz="1050" spc="-1" strike="noStrike">
                <a:solidFill>
                  <a:srgbClr val="000000"/>
                </a:solidFill>
                <a:latin typeface="Calibri"/>
              </a:rPr>
              <a:t>(млн.</a:t>
            </a:r>
            <a:r>
              <a:rPr b="0" lang="en-US" sz="105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ru-RU" sz="1050" spc="-1" strike="noStrike">
                <a:solidFill>
                  <a:srgbClr val="000000"/>
                </a:solidFill>
                <a:latin typeface="Calibri"/>
              </a:rPr>
              <a:t>рублей)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TextBox 36"/>
          <p:cNvSpPr/>
          <p:nvPr/>
        </p:nvSpPr>
        <p:spPr>
          <a:xfrm>
            <a:off x="1817640" y="1052640"/>
            <a:ext cx="5508360" cy="546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1" lang="ru-RU" sz="1500" spc="-1" strike="noStrike">
                <a:solidFill>
                  <a:srgbClr val="002060"/>
                </a:solidFill>
                <a:latin typeface="Calibri"/>
              </a:rPr>
              <a:t>ИТОГИ ХОДА РЕАЛИЗАЦИИ ГОСУДАРСТВЕННОЙ ПРОГРАММЫ</a:t>
            </a:r>
            <a:endParaRPr b="0" lang="ru-RU" sz="150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r>
              <a:rPr b="1" lang="ru-RU" sz="1500" spc="-1" strike="noStrike">
                <a:solidFill>
                  <a:srgbClr val="002060"/>
                </a:solidFill>
                <a:latin typeface="Calibri"/>
              </a:rPr>
              <a:t>в 2022  году </a:t>
            </a:r>
            <a:endParaRPr b="0" lang="ru-RU" sz="15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79" name="Диаграмма 33"/>
          <p:cNvGraphicFramePr/>
          <p:nvPr/>
        </p:nvGraphicFramePr>
        <p:xfrm>
          <a:off x="138240" y="2374920"/>
          <a:ext cx="3252600" cy="290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0" name="TextBox 31"/>
          <p:cNvSpPr/>
          <p:nvPr/>
        </p:nvSpPr>
        <p:spPr>
          <a:xfrm>
            <a:off x="1621800" y="3494160"/>
            <a:ext cx="699120" cy="3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343080">
              <a:lnSpc>
                <a:spcPct val="100000"/>
              </a:lnSpc>
            </a:pPr>
            <a:r>
              <a:rPr b="0" lang="ru-RU" sz="750" spc="-1" strike="noStrike">
                <a:solidFill>
                  <a:srgbClr val="000000"/>
                </a:solidFill>
                <a:latin typeface="Calibri"/>
              </a:rPr>
              <a:t>Достигнуты: </a:t>
            </a:r>
            <a:endParaRPr b="0" lang="ru-RU" sz="750" spc="-1" strike="noStrike">
              <a:solidFill>
                <a:srgbClr val="000000"/>
              </a:solidFill>
              <a:latin typeface="Arial"/>
            </a:endParaRPr>
          </a:p>
          <a:p>
            <a:pPr algn="ctr" defTabSz="343080">
              <a:lnSpc>
                <a:spcPct val="100000"/>
              </a:lnSpc>
            </a:pPr>
            <a:r>
              <a:rPr b="1" lang="ru-RU" sz="820" spc="-1" strike="noStrike">
                <a:solidFill>
                  <a:srgbClr val="000000"/>
                </a:solidFill>
                <a:latin typeface="Calibri"/>
              </a:rPr>
              <a:t>83,3%</a:t>
            </a:r>
            <a:endParaRPr b="0" lang="ru-RU" sz="8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1"/>
          <p:cNvSpPr>
            <a:spLocks noGrp="1"/>
          </p:cNvSpPr>
          <p:nvPr>
            <p:ph type="sldNum" idx="8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343080">
              <a:lnSpc>
                <a:spcPct val="100000"/>
              </a:lnSpc>
              <a:buNone/>
              <a:defRPr b="0" lang="ru-RU" sz="6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indent="0" algn="r" defTabSz="343080">
              <a:lnSpc>
                <a:spcPct val="100000"/>
              </a:lnSpc>
              <a:buNone/>
            </a:pPr>
            <a:fld id="{24FD7DE7-CA9A-47EA-804B-2746F7541715}" type="slidenum">
              <a:rPr b="0" lang="ru-RU" sz="6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82" name="Диаграмма 4"/>
          <p:cNvGraphicFramePr/>
          <p:nvPr/>
        </p:nvGraphicFramePr>
        <p:xfrm>
          <a:off x="3000240" y="1857240"/>
          <a:ext cx="3350880" cy="450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4"/>
          <p:cNvSpPr/>
          <p:nvPr/>
        </p:nvSpPr>
        <p:spPr>
          <a:xfrm>
            <a:off x="395280" y="260280"/>
            <a:ext cx="8497440" cy="699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СВЕДЕНИЯ О ДОСТИЖЕНИИ ЗНАЧЕНИЙ ЦЕЛЕВЫХ ПОКАЗАТЕЛЕЙ ЭФФЕКТИВНОСТИ РЕАЛИЗАЦИИ ГОСПРОГРАММЫ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 Box 14"/>
          <p:cNvSpPr/>
          <p:nvPr/>
        </p:nvSpPr>
        <p:spPr>
          <a:xfrm>
            <a:off x="468360" y="1469880"/>
            <a:ext cx="4452480" cy="1009440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400"/>
              </a:lnSpc>
              <a:spcBef>
                <a:spcPts val="241"/>
              </a:spcBef>
            </a:pPr>
            <a:r>
              <a:rPr b="1" i="1" lang="ru-RU" sz="1200" spc="-1" strike="noStrike">
                <a:solidFill>
                  <a:srgbClr val="002060"/>
                </a:solidFill>
                <a:latin typeface="Calibri"/>
              </a:rPr>
              <a:t>Доля граждан в Кировской области, положительно оценивающих состояние межнациональных (межэтнических) отношений, в общей численности граждан, проживающих в Кировской области 88,6% (план – 87,2%)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ts val="1400"/>
              </a:lnSpc>
              <a:spcBef>
                <a:spcPts val="241"/>
              </a:spcBef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 Box 14"/>
          <p:cNvSpPr/>
          <p:nvPr/>
        </p:nvSpPr>
        <p:spPr>
          <a:xfrm>
            <a:off x="4983120" y="2003400"/>
            <a:ext cx="3908160" cy="1156680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400"/>
              </a:lnSpc>
              <a:spcBef>
                <a:spcPts val="241"/>
              </a:spcBef>
            </a:pPr>
            <a:r>
              <a:rPr b="1" i="1" lang="ru-RU" sz="1200" spc="-1" strike="noStrike">
                <a:solidFill>
                  <a:srgbClr val="002060"/>
                </a:solidFill>
                <a:latin typeface="Calibri"/>
              </a:rPr>
              <a:t>Доля муниципальных образований Кировской области, применяющих систему самообложения граждан, в общем количестве муниципальных образований Кировской области, принявших решение о введении самообложения граждан на местном референдуме – 100%  (план – 100%)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 Box 14"/>
          <p:cNvSpPr/>
          <p:nvPr/>
        </p:nvSpPr>
        <p:spPr>
          <a:xfrm>
            <a:off x="5029200" y="3718080"/>
            <a:ext cx="3816000" cy="978840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400"/>
              </a:lnSpc>
              <a:spcBef>
                <a:spcPts val="241"/>
              </a:spcBef>
            </a:pPr>
            <a:r>
              <a:rPr b="1" i="1" lang="ru-RU" sz="1200" spc="-1" strike="noStrike">
                <a:solidFill>
                  <a:srgbClr val="002060"/>
                </a:solidFill>
                <a:latin typeface="Calibri"/>
              </a:rPr>
              <a:t>Доля вновь образованных муниципальных образований Кировской области в общем количестве муниципальных образований Кировской области, выдвинувших инициативу преобразования – 100% (план –  100%)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Text Box 14"/>
          <p:cNvSpPr/>
          <p:nvPr/>
        </p:nvSpPr>
        <p:spPr>
          <a:xfrm>
            <a:off x="4983120" y="5297400"/>
            <a:ext cx="3908160" cy="978840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400"/>
              </a:lnSpc>
              <a:spcBef>
                <a:spcPts val="241"/>
              </a:spcBef>
            </a:pPr>
            <a:r>
              <a:rPr b="1" i="1" lang="ru-RU" sz="1200" spc="-1" strike="noStrike">
                <a:solidFill>
                  <a:srgbClr val="002060"/>
                </a:solidFill>
                <a:latin typeface="Calibri"/>
              </a:rPr>
              <a:t>Количество лиц, замещающих муниципальные должности, и муниципальных служащих органов местного самоуправления, повысивших квалификацию  и прошедших профессиональную переподготовку – 359 человек (план –  350 человек)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8" name="Диаграмма 4"/>
          <p:cNvGraphicFramePr/>
          <p:nvPr/>
        </p:nvGraphicFramePr>
        <p:xfrm>
          <a:off x="287280" y="2446200"/>
          <a:ext cx="4517640" cy="355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9" name="PlaceHolder 1"/>
          <p:cNvSpPr>
            <a:spLocks noGrp="1"/>
          </p:cNvSpPr>
          <p:nvPr>
            <p:ph type="sldNum" idx="9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marL="216000" indent="-216000" algn="r" defTabSz="4572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  <a:defRPr b="0" lang="ru-RU" sz="9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marL="216000" indent="-216000" algn="r" defTabSz="4572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31D09A25-4EBF-415D-8386-1B67C7C09580}" type="slidenum">
              <a:rPr b="0" lang="ru-RU" sz="9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9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Полилиния 24"/>
          <p:cNvSpPr/>
          <p:nvPr/>
        </p:nvSpPr>
        <p:spPr>
          <a:xfrm>
            <a:off x="1403280" y="1628640"/>
            <a:ext cx="7561080" cy="499680"/>
          </a:xfrm>
          <a:custGeom>
            <a:avLst/>
            <a:gdLst>
              <a:gd name="textAreaLeft" fmla="*/ 0 w 7561080"/>
              <a:gd name="textAreaRight" fmla="*/ 7561440 w 756108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6000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sldNum" idx="10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  <a:defRPr b="0" lang="ru-RU" sz="6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A38E58B1-5436-465B-A413-64737945C0A7}" type="slidenum">
              <a:rPr b="0" lang="ru-RU" sz="6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92" name="Прямая соединительная линия 7"/>
          <p:cNvCxnSpPr/>
          <p:nvPr/>
        </p:nvCxnSpPr>
        <p:spPr>
          <a:xfrm>
            <a:off x="468000" y="765000"/>
            <a:ext cx="8465040" cy="1800"/>
          </a:xfrm>
          <a:prstGeom prst="straightConnector1">
            <a:avLst/>
          </a:prstGeom>
          <a:ln cap="rnd">
            <a:solidFill>
              <a:srgbClr val="c00000"/>
            </a:solidFill>
            <a:round/>
          </a:ln>
        </p:spPr>
      </p:cxnSp>
      <p:sp>
        <p:nvSpPr>
          <p:cNvPr id="93" name="TextBox 4"/>
          <p:cNvSpPr/>
          <p:nvPr/>
        </p:nvSpPr>
        <p:spPr>
          <a:xfrm>
            <a:off x="108000" y="260280"/>
            <a:ext cx="8856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Основные результаты реализации государственной 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Box 18"/>
          <p:cNvSpPr/>
          <p:nvPr/>
        </p:nvSpPr>
        <p:spPr>
          <a:xfrm>
            <a:off x="169920" y="1170000"/>
            <a:ext cx="934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Цель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Box 19"/>
          <p:cNvSpPr/>
          <p:nvPr/>
        </p:nvSpPr>
        <p:spPr>
          <a:xfrm>
            <a:off x="108000" y="1773360"/>
            <a:ext cx="1294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Задача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6" name="Прямая соединительная линия 20"/>
          <p:cNvCxnSpPr/>
          <p:nvPr/>
        </p:nvCxnSpPr>
        <p:spPr>
          <a:xfrm>
            <a:off x="179280" y="1554120"/>
            <a:ext cx="721080" cy="324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cxnSp>
        <p:nvCxnSpPr>
          <p:cNvPr id="97" name="Прямая соединительная линия 21"/>
          <p:cNvCxnSpPr/>
          <p:nvPr/>
        </p:nvCxnSpPr>
        <p:spPr>
          <a:xfrm>
            <a:off x="179280" y="2205000"/>
            <a:ext cx="865440" cy="180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sp>
        <p:nvSpPr>
          <p:cNvPr id="98" name="Полилиния 31"/>
          <p:cNvSpPr/>
          <p:nvPr/>
        </p:nvSpPr>
        <p:spPr>
          <a:xfrm>
            <a:off x="1071720" y="981000"/>
            <a:ext cx="7892640" cy="499680"/>
          </a:xfrm>
          <a:custGeom>
            <a:avLst/>
            <a:gdLst>
              <a:gd name="textAreaLeft" fmla="*/ 0 w 7892640"/>
              <a:gd name="textAreaRight" fmla="*/ 7893000 w 789264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5882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9" name="TextBox 32"/>
          <p:cNvSpPr/>
          <p:nvPr/>
        </p:nvSpPr>
        <p:spPr>
          <a:xfrm>
            <a:off x="1187280" y="1125360"/>
            <a:ext cx="7200720" cy="292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Развитие гражданской активности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TextBox 33"/>
          <p:cNvSpPr/>
          <p:nvPr/>
        </p:nvSpPr>
        <p:spPr>
          <a:xfrm>
            <a:off x="1573200" y="1654200"/>
            <a:ext cx="7206840" cy="4957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  <a:ea typeface="Times New Roman"/>
              </a:rPr>
              <a:t>Создание условий для обеспечения развития институтов гражданского общества в Кировской области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Прямоугольник 16"/>
          <p:cNvSpPr/>
          <p:nvPr/>
        </p:nvSpPr>
        <p:spPr>
          <a:xfrm>
            <a:off x="493560" y="3581280"/>
            <a:ext cx="7390440" cy="1027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algn="tl" blurRad="50760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2021 год – 59 заявок на общую сумму 26,171 млн. руб. поступило</a:t>
            </a:r>
            <a:br>
              <a:rPr sz="1800"/>
            </a:b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     на участие в региональном грантовом конкурсе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    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30 проектов – победителей на сумму 13,715 млн. руб.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Прямоугольник 17"/>
          <p:cNvSpPr/>
          <p:nvPr/>
        </p:nvSpPr>
        <p:spPr>
          <a:xfrm rot="16200000">
            <a:off x="3732480" y="1581840"/>
            <a:ext cx="912240" cy="7390440"/>
          </a:xfrm>
          <a:prstGeom prst="rect">
            <a:avLst/>
          </a:prstGeom>
          <a:solidFill>
            <a:srgbClr val="ffc000"/>
          </a:solidFill>
          <a:ln cap="rnd">
            <a:solidFill>
              <a:srgbClr val="ffc000"/>
            </a:solidFill>
            <a:round/>
          </a:ln>
          <a:effectLst>
            <a:outerShdw algn="tl" dir="2700000" dist="37674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45000" rIns="45000" tIns="90000" bIns="90000" anchor="ctr" vert="vert">
            <a:noAutofit/>
          </a:bodyPr>
          <a:p>
            <a:pPr algn="just"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2022 год – 69 заявок на общую сумму 30,221 млн. руб. поступило</a:t>
            </a:r>
            <a:br>
              <a:rPr sz="1800"/>
            </a:b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     на участие в региональном грантовом конкурсе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	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    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31 проект – победитель на сумму 14 млн. руб.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Заголовок 10"/>
          <p:cNvSpPr/>
          <p:nvPr/>
        </p:nvSpPr>
        <p:spPr>
          <a:xfrm>
            <a:off x="900000" y="2385360"/>
            <a:ext cx="6984000" cy="983880"/>
          </a:xfrm>
          <a:prstGeom prst="rect">
            <a:avLst/>
          </a:prstGeom>
          <a:gradFill rotWithShape="0">
            <a:gsLst>
              <a:gs pos="0">
                <a:srgbClr val="c0ea90"/>
              </a:gs>
              <a:gs pos="50000">
                <a:srgbClr val="d6f0bc"/>
              </a:gs>
              <a:gs pos="100000">
                <a:srgbClr val="eaf7df"/>
              </a:gs>
            </a:gsLst>
            <a:lin ang="2700000"/>
          </a:gradFill>
          <a:ln w="9525">
            <a:solidFill>
              <a:srgbClr val="00206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noAutofit/>
          </a:bodyPr>
          <a:p>
            <a:pPr algn="ctr" defTabSz="343080">
              <a:lnSpc>
                <a:spcPct val="100000"/>
              </a:lnSpc>
            </a:pPr>
            <a:r>
              <a:rPr b="1" i="1" lang="ru-RU" sz="2000" spc="-1" strike="noStrike">
                <a:solidFill>
                  <a:schemeClr val="dk2"/>
                </a:solidFill>
                <a:latin typeface="Calibri"/>
              </a:rPr>
              <a:t>Региональный грантовый конкурс социально ориентированных некоммерческих организаций </a:t>
            </a:r>
            <a:br>
              <a:rPr sz="2000"/>
            </a:br>
            <a:r>
              <a:rPr b="1" i="1" lang="ru-RU" sz="2000" spc="-1" strike="noStrike">
                <a:solidFill>
                  <a:schemeClr val="dk2"/>
                </a:solidFill>
                <a:latin typeface="Calibri"/>
              </a:rPr>
              <a:t>на реализацию социально значимых проектов (инициатив)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Заголовок 10"/>
          <p:cNvSpPr/>
          <p:nvPr/>
        </p:nvSpPr>
        <p:spPr>
          <a:xfrm>
            <a:off x="5508000" y="6059880"/>
            <a:ext cx="3456000" cy="486000"/>
          </a:xfrm>
          <a:prstGeom prst="rect">
            <a:avLst/>
          </a:prstGeom>
          <a:solidFill>
            <a:srgbClr val="ffffff"/>
          </a:solidFill>
          <a:ln cap="rnd">
            <a:solidFill>
              <a:srgbClr val="90c226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numCol="1" spcCol="0" anchor="ctr">
            <a:noAutofit/>
          </a:bodyPr>
          <a:p>
            <a:pPr algn="r" defTabSz="343080">
              <a:lnSpc>
                <a:spcPct val="100000"/>
              </a:lnSpc>
            </a:pPr>
            <a:r>
              <a:rPr b="1" i="1" lang="ru-RU" sz="1600" spc="-1" strike="noStrike">
                <a:solidFill>
                  <a:srgbClr val="002060"/>
                </a:solidFill>
                <a:latin typeface="Calibri"/>
              </a:rPr>
              <a:t>информация о проектах на сайте киров.гранты.рф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олилиния 24"/>
          <p:cNvSpPr/>
          <p:nvPr/>
        </p:nvSpPr>
        <p:spPr>
          <a:xfrm>
            <a:off x="1403280" y="1628640"/>
            <a:ext cx="7561080" cy="499680"/>
          </a:xfrm>
          <a:custGeom>
            <a:avLst/>
            <a:gdLst>
              <a:gd name="textAreaLeft" fmla="*/ 0 w 7561080"/>
              <a:gd name="textAreaRight" fmla="*/ 7561440 w 756108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6000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ts val="1599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Times New Roman"/>
              </a:rPr>
              <a:t>Создание условий для обеспечения развития институтов гражданского общества в Кировской области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235475208"/>
              </p:ext>
            </p:extLst>
          </p:nvPr>
        </p:nvGraphicFramePr>
        <p:xfrm>
          <a:off x="214200" y="2500200"/>
          <a:ext cx="5214600" cy="378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06" name="PlaceHolder 1"/>
          <p:cNvSpPr>
            <a:spLocks noGrp="1"/>
          </p:cNvSpPr>
          <p:nvPr>
            <p:ph type="sldNum" idx="11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  <a:defRPr b="0" lang="ru-RU" sz="6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5F298A06-4D23-4C57-B431-761EE85ABD44}" type="slidenum">
              <a:rPr b="0" lang="ru-RU" sz="6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07" name="Прямая соединительная линия 7"/>
          <p:cNvCxnSpPr/>
          <p:nvPr/>
        </p:nvCxnSpPr>
        <p:spPr>
          <a:xfrm>
            <a:off x="468000" y="765000"/>
            <a:ext cx="8465040" cy="1800"/>
          </a:xfrm>
          <a:prstGeom prst="straightConnector1">
            <a:avLst/>
          </a:prstGeom>
          <a:ln cap="rnd">
            <a:solidFill>
              <a:srgbClr val="c00000"/>
            </a:solidFill>
            <a:round/>
          </a:ln>
        </p:spPr>
      </p:cxnSp>
      <p:sp>
        <p:nvSpPr>
          <p:cNvPr id="108" name="TextBox 4"/>
          <p:cNvSpPr/>
          <p:nvPr/>
        </p:nvSpPr>
        <p:spPr>
          <a:xfrm>
            <a:off x="108000" y="260280"/>
            <a:ext cx="8856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Основные результаты реализации государственной 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18"/>
          <p:cNvSpPr/>
          <p:nvPr/>
        </p:nvSpPr>
        <p:spPr>
          <a:xfrm>
            <a:off x="169920" y="1170000"/>
            <a:ext cx="934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Цель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TextBox 19"/>
          <p:cNvSpPr/>
          <p:nvPr/>
        </p:nvSpPr>
        <p:spPr>
          <a:xfrm>
            <a:off x="108000" y="1773360"/>
            <a:ext cx="1294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Задача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11" name="Прямая соединительная линия 20"/>
          <p:cNvCxnSpPr/>
          <p:nvPr/>
        </p:nvCxnSpPr>
        <p:spPr>
          <a:xfrm>
            <a:off x="179280" y="1554120"/>
            <a:ext cx="721080" cy="324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cxnSp>
        <p:nvCxnSpPr>
          <p:cNvPr id="112" name="Прямая соединительная линия 21"/>
          <p:cNvCxnSpPr/>
          <p:nvPr/>
        </p:nvCxnSpPr>
        <p:spPr>
          <a:xfrm>
            <a:off x="179280" y="2205000"/>
            <a:ext cx="865440" cy="180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sp>
        <p:nvSpPr>
          <p:cNvPr id="113" name="Полилиния 31"/>
          <p:cNvSpPr/>
          <p:nvPr/>
        </p:nvSpPr>
        <p:spPr>
          <a:xfrm>
            <a:off x="1071720" y="981000"/>
            <a:ext cx="7892640" cy="499680"/>
          </a:xfrm>
          <a:custGeom>
            <a:avLst/>
            <a:gdLst>
              <a:gd name="textAreaLeft" fmla="*/ 0 w 7892640"/>
              <a:gd name="textAreaRight" fmla="*/ 7893000 w 789264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5882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4" name="TextBox 32"/>
          <p:cNvSpPr/>
          <p:nvPr/>
        </p:nvSpPr>
        <p:spPr>
          <a:xfrm>
            <a:off x="1104840" y="1008000"/>
            <a:ext cx="7683120" cy="29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  <a:ea typeface="Times New Roman"/>
              </a:rPr>
              <a:t>Развитие гражданской активности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" name="Рисунок 12" descr="Неваляшкин.jpg"/>
          <p:cNvPicPr/>
          <p:nvPr/>
        </p:nvPicPr>
        <p:blipFill>
          <a:blip r:embed="rId6"/>
          <a:stretch/>
        </p:blipFill>
        <p:spPr>
          <a:xfrm>
            <a:off x="4887360" y="2571840"/>
            <a:ext cx="2147760" cy="1432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16" name="Рисунок 14" descr="Пойми меня.jpg"/>
          <p:cNvPicPr/>
          <p:nvPr/>
        </p:nvPicPr>
        <p:blipFill>
          <a:blip r:embed="rId7"/>
          <a:srcRect l="2381" t="0" r="9556" b="0"/>
          <a:stretch/>
        </p:blipFill>
        <p:spPr>
          <a:xfrm>
            <a:off x="6981840" y="2571840"/>
            <a:ext cx="1982160" cy="14997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17" name="Рисунок 16" descr="Море радости.jpg"/>
          <p:cNvPicPr/>
          <p:nvPr/>
        </p:nvPicPr>
        <p:blipFill>
          <a:blip r:embed="rId8"/>
          <a:srcRect l="5495" t="24348" r="0" b="19540"/>
          <a:stretch/>
        </p:blipFill>
        <p:spPr>
          <a:xfrm>
            <a:off x="4908240" y="4001760"/>
            <a:ext cx="4179960" cy="2160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18" name="Заголовок 10"/>
          <p:cNvSpPr/>
          <p:nvPr/>
        </p:nvSpPr>
        <p:spPr>
          <a:xfrm>
            <a:off x="5203440" y="6208560"/>
            <a:ext cx="3760560" cy="442440"/>
          </a:xfrm>
          <a:prstGeom prst="rect">
            <a:avLst/>
          </a:prstGeom>
          <a:solidFill>
            <a:srgbClr val="ffffff"/>
          </a:solidFill>
          <a:ln cap="rnd">
            <a:solidFill>
              <a:srgbClr val="90c226"/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numCol="1" spcCol="0" anchor="ctr">
            <a:noAutofit/>
          </a:bodyPr>
          <a:p>
            <a:pPr algn="r" defTabSz="343080">
              <a:lnSpc>
                <a:spcPct val="100000"/>
              </a:lnSpc>
            </a:pPr>
            <a:r>
              <a:rPr b="1" i="1" lang="ru-RU" sz="1600" spc="-1" strike="noStrike">
                <a:solidFill>
                  <a:srgbClr val="002060"/>
                </a:solidFill>
                <a:latin typeface="Calibri"/>
              </a:rPr>
              <a:t>информация о проектах на сайте киров.гранты.рф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215"/>
          <p:cNvSpPr/>
          <p:nvPr/>
        </p:nvSpPr>
        <p:spPr>
          <a:xfrm>
            <a:off x="201960" y="714240"/>
            <a:ext cx="8727480" cy="5571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Trebuchet MS"/>
            </a:endParaRPr>
          </a:p>
        </p:txBody>
      </p:sp>
      <p:grpSp>
        <p:nvGrpSpPr>
          <p:cNvPr id="120" name="Google Shape;378;p6"/>
          <p:cNvGrpSpPr/>
          <p:nvPr/>
        </p:nvGrpSpPr>
        <p:grpSpPr>
          <a:xfrm>
            <a:off x="8228160" y="879120"/>
            <a:ext cx="486720" cy="428040"/>
            <a:chOff x="8228160" y="879120"/>
            <a:chExt cx="486720" cy="428040"/>
          </a:xfrm>
        </p:grpSpPr>
        <p:sp>
          <p:nvSpPr>
            <p:cNvPr id="121" name="Google Shape;379;p6"/>
            <p:cNvSpPr/>
            <p:nvPr/>
          </p:nvSpPr>
          <p:spPr>
            <a:xfrm>
              <a:off x="8299440" y="950040"/>
              <a:ext cx="351000" cy="299160"/>
            </a:xfrm>
            <a:custGeom>
              <a:avLst/>
              <a:gdLst>
                <a:gd name="textAreaLeft" fmla="*/ 0 w 351000"/>
                <a:gd name="textAreaRight" fmla="*/ 351360 w 351000"/>
                <a:gd name="textAreaTop" fmla="*/ 0 h 299160"/>
                <a:gd name="textAreaBottom" fmla="*/ 299520 h 299160"/>
              </a:gdLst>
              <a:ahLst/>
              <a:rect l="textAreaLeft" t="textAreaTop" r="textAreaRight" b="textAreaBottom"/>
              <a:pathLst>
                <a:path w="17621" h="16669">
                  <a:moveTo>
                    <a:pt x="0" y="16574"/>
                  </a:moveTo>
                  <a:lnTo>
                    <a:pt x="0" y="239"/>
                  </a:lnTo>
                  <a:lnTo>
                    <a:pt x="8953" y="8525"/>
                  </a:lnTo>
                  <a:lnTo>
                    <a:pt x="17621" y="48"/>
                  </a:lnTo>
                  <a:lnTo>
                    <a:pt x="17621" y="16622"/>
                  </a:lnTo>
                  <a:lnTo>
                    <a:pt x="15002" y="16669"/>
                  </a:lnTo>
                  <a:lnTo>
                    <a:pt x="15049" y="4953"/>
                  </a:lnTo>
                  <a:lnTo>
                    <a:pt x="2762" y="16336"/>
                  </a:lnTo>
                  <a:lnTo>
                    <a:pt x="2762" y="0"/>
                  </a:lnTo>
                </a:path>
              </a:pathLst>
            </a:custGeom>
            <a:noFill/>
            <a:ln w="19050">
              <a:solidFill>
                <a:srgbClr val="5383b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2" name="Google Shape;380;p6"/>
            <p:cNvSpPr/>
            <p:nvPr/>
          </p:nvSpPr>
          <p:spPr>
            <a:xfrm>
              <a:off x="8228160" y="879120"/>
              <a:ext cx="486720" cy="428040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5383bd"/>
              </a:solidFill>
              <a:round/>
            </a:ln>
            <a:effectLst>
              <a:outerShdw algn="bl" blurRad="57240" dir="5400000" dist="19080" rotWithShape="0">
                <a:srgbClr val="000000">
                  <a:alpha val="5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800" spc="-1" strike="noStrike">
                <a:solidFill>
                  <a:srgbClr val="4d7d9f"/>
                </a:solidFill>
                <a:latin typeface="Trebuchet MS"/>
              </a:endParaRPr>
            </a:p>
          </p:txBody>
        </p:sp>
        <p:sp>
          <p:nvSpPr>
            <p:cNvPr id="123" name="Google Shape;381;p6"/>
            <p:cNvSpPr/>
            <p:nvPr/>
          </p:nvSpPr>
          <p:spPr>
            <a:xfrm>
              <a:off x="8254440" y="903600"/>
              <a:ext cx="437040" cy="37872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5383bd"/>
              </a:solidFill>
              <a:round/>
            </a:ln>
            <a:effectLst>
              <a:outerShdw algn="bl" blurRad="57240" dir="5400000" dist="19080" rotWithShape="0">
                <a:srgbClr val="000000">
                  <a:alpha val="50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457200">
                <a:lnSpc>
                  <a:spcPct val="100000"/>
                </a:lnSpc>
              </a:pPr>
              <a:endParaRPr b="0" lang="en-US" sz="1800" spc="-1" strike="noStrike">
                <a:solidFill>
                  <a:srgbClr val="4d7d9f"/>
                </a:solidFill>
                <a:latin typeface="Trebuchet MS"/>
              </a:endParaRPr>
            </a:p>
          </p:txBody>
        </p:sp>
      </p:grpSp>
      <p:sp>
        <p:nvSpPr>
          <p:cNvPr id="124" name="TextBox 396"/>
          <p:cNvSpPr/>
          <p:nvPr/>
        </p:nvSpPr>
        <p:spPr>
          <a:xfrm>
            <a:off x="-928800" y="2369880"/>
            <a:ext cx="3577680" cy="72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en-US" sz="2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2</a:t>
            </a:r>
            <a:r>
              <a:rPr b="1" lang="ru-RU" sz="2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62</a:t>
            </a:r>
            <a:r>
              <a:rPr b="1" lang="en-US" sz="2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80000"/>
              </a:lnSpc>
            </a:pPr>
            <a:r>
              <a:rPr b="1" lang="en-US" sz="1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ИНИЦИАТИВ</a:t>
            </a:r>
            <a:r>
              <a:rPr b="1" lang="ru-RU" sz="1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Ы</a:t>
            </a:r>
            <a:br>
              <a:rPr sz="1400"/>
            </a:br>
            <a:r>
              <a:rPr b="1" lang="en-US" sz="1400" spc="-1" strike="noStrike">
                <a:solidFill>
                  <a:schemeClr val="accent1">
                    <a:lumMod val="50000"/>
                  </a:schemeClr>
                </a:solidFill>
                <a:latin typeface="Trebuchet MS"/>
              </a:rPr>
              <a:t> ЖИТЕЛЕЙ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Прямоугольник 397"/>
          <p:cNvSpPr/>
          <p:nvPr/>
        </p:nvSpPr>
        <p:spPr>
          <a:xfrm>
            <a:off x="-95760" y="3095280"/>
            <a:ext cx="1952280" cy="41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1600" spc="-1" strike="noStrike">
                <a:solidFill>
                  <a:srgbClr val="325886"/>
                </a:solidFill>
                <a:latin typeface="Trebuchet MS"/>
              </a:rPr>
              <a:t>7 </a:t>
            </a:r>
            <a:r>
              <a:rPr b="1" lang="ru-RU" sz="1400" spc="-1" strike="noStrike">
                <a:solidFill>
                  <a:srgbClr val="325886"/>
                </a:solidFill>
                <a:latin typeface="Trebuchet MS"/>
              </a:rPr>
              <a:t>ОТКАЗОВ </a:t>
            </a:r>
            <a:br>
              <a:rPr sz="1400"/>
            </a:br>
            <a:r>
              <a:rPr b="1" lang="ru-RU" sz="1050" spc="-1" strike="noStrike">
                <a:solidFill>
                  <a:srgbClr val="4376b3"/>
                </a:solidFill>
                <a:latin typeface="Trebuchet MS"/>
              </a:rPr>
              <a:t>ОТ РЕАЛИЗАЦИИ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398"/>
          <p:cNvSpPr/>
          <p:nvPr/>
        </p:nvSpPr>
        <p:spPr>
          <a:xfrm>
            <a:off x="1805040" y="1116360"/>
            <a:ext cx="14094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d9124a"/>
                </a:solidFill>
                <a:latin typeface="Trebuchet MS"/>
              </a:rPr>
              <a:t>315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75000"/>
              </a:lnSpc>
            </a:pPr>
            <a:r>
              <a:rPr b="1" lang="ru-RU" sz="1600" spc="-1" strike="noStrike">
                <a:solidFill>
                  <a:srgbClr val="4376b3"/>
                </a:solidFill>
                <a:latin typeface="Trebuchet MS"/>
              </a:rPr>
              <a:t>собраний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TextBox 399"/>
          <p:cNvSpPr/>
          <p:nvPr/>
        </p:nvSpPr>
        <p:spPr>
          <a:xfrm>
            <a:off x="4789080" y="1071720"/>
            <a:ext cx="2457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400" spc="-1" strike="noStrike">
                <a:solidFill>
                  <a:srgbClr val="d9124a"/>
                </a:solidFill>
                <a:latin typeface="Trebuchet MS"/>
              </a:rPr>
              <a:t>107 000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75000"/>
              </a:lnSpc>
            </a:pPr>
            <a:r>
              <a:rPr b="1" lang="ru-RU" sz="1600" spc="-1" strike="noStrike">
                <a:solidFill>
                  <a:srgbClr val="4376b3"/>
                </a:solidFill>
                <a:latin typeface="Trebuchet MS"/>
              </a:rPr>
              <a:t>участников собраний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Рисунок 400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">
                    <a14:imgEffect>
                      <a14:artisticTexturizer/>
                    </a14:imgEffect>
                  </a14:imgLayer>
                </a14:imgProps>
              </a:ext>
            </a:extLst>
          </a:blip>
          <a:stretch/>
        </p:blipFill>
        <p:spPr>
          <a:xfrm>
            <a:off x="4071960" y="1176120"/>
            <a:ext cx="713880" cy="535680"/>
          </a:xfrm>
          <a:prstGeom prst="rect">
            <a:avLst/>
          </a:prstGeom>
          <a:ln w="0">
            <a:noFill/>
          </a:ln>
          <a:effectLst>
            <a:innerShdw blurRad="63500" dir="13500000" dist="50800">
              <a:srgbClr val="000000">
                <a:alpha val="50000"/>
              </a:srgbClr>
            </a:innerShdw>
          </a:effectLst>
        </p:spPr>
      </p:pic>
      <p:pic>
        <p:nvPicPr>
          <p:cNvPr id="129" name="Рисунок 401" descr="трудо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30614" t="-14802" r="0" b="0"/>
          <a:stretch/>
        </p:blipFill>
        <p:spPr>
          <a:xfrm>
            <a:off x="1422000" y="1062720"/>
            <a:ext cx="411480" cy="680760"/>
          </a:xfrm>
          <a:prstGeom prst="rect">
            <a:avLst/>
          </a:prstGeom>
          <a:ln w="0">
            <a:noFill/>
          </a:ln>
          <a:effectLst>
            <a:innerShdw blurRad="63500" dir="13500000" dist="50800">
              <a:srgbClr val="000000">
                <a:alpha val="50000"/>
              </a:srgbClr>
            </a:innerShdw>
          </a:effectLst>
        </p:spPr>
      </p:pic>
      <p:sp>
        <p:nvSpPr>
          <p:cNvPr id="130" name="TextBox 402"/>
          <p:cNvSpPr/>
          <p:nvPr/>
        </p:nvSpPr>
        <p:spPr>
          <a:xfrm>
            <a:off x="3120120" y="2318040"/>
            <a:ext cx="3577680" cy="72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en-US" sz="2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2</a:t>
            </a:r>
            <a:r>
              <a:rPr b="1" lang="ru-RU" sz="2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73</a:t>
            </a:r>
            <a:r>
              <a:rPr b="1" lang="en-US" sz="2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 </a:t>
            </a:r>
            <a:r>
              <a:rPr b="1" lang="ru-RU" sz="1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ПРОЕКТА</a:t>
            </a:r>
            <a:br>
              <a:rPr sz="1400"/>
            </a:br>
            <a:r>
              <a:rPr b="1" lang="ru-RU" sz="1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ПЛАНИРОВАЛОСЬ </a:t>
            </a:r>
            <a:br>
              <a:rPr sz="1400"/>
            </a:br>
            <a:r>
              <a:rPr b="1" lang="ru-RU" sz="1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К РЕАЛИЗАЦИИ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403"/>
          <p:cNvSpPr/>
          <p:nvPr/>
        </p:nvSpPr>
        <p:spPr>
          <a:xfrm>
            <a:off x="6094440" y="1928880"/>
            <a:ext cx="245772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2000" spc="-1" strike="noStrike">
                <a:solidFill>
                  <a:srgbClr val="c00000"/>
                </a:solidFill>
                <a:latin typeface="Trebuchet MS"/>
              </a:rPr>
              <a:t>97% (265)</a:t>
            </a:r>
            <a:br>
              <a:rPr sz="2000"/>
            </a:br>
            <a:r>
              <a:rPr b="1" lang="ru-RU" sz="1800" spc="-1" strike="noStrike">
                <a:solidFill>
                  <a:srgbClr val="c00000"/>
                </a:solidFill>
                <a:latin typeface="Trebuchet MS"/>
              </a:rPr>
              <a:t>РЕАЛИЗОВАНО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Прямоугольник 404"/>
          <p:cNvSpPr/>
          <p:nvPr/>
        </p:nvSpPr>
        <p:spPr>
          <a:xfrm>
            <a:off x="2887560" y="3038040"/>
            <a:ext cx="4104000" cy="49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0" lang="ru-RU" sz="105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в том числе 18 </a:t>
            </a:r>
            <a:r>
              <a:rPr b="0" lang="ru-RU" sz="11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проектов </a:t>
            </a:r>
            <a:br>
              <a:rPr sz="1100"/>
            </a:br>
            <a:r>
              <a:rPr b="0" lang="ru-RU" sz="11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не реализованных </a:t>
            </a:r>
            <a:br>
              <a:rPr sz="1100"/>
            </a:br>
            <a:r>
              <a:rPr b="0" lang="ru-RU" sz="11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в прошлые периоды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Левая фигурная скобка 405"/>
          <p:cNvSpPr/>
          <p:nvPr/>
        </p:nvSpPr>
        <p:spPr>
          <a:xfrm rot="10800000">
            <a:off x="1351800" y="2207880"/>
            <a:ext cx="360360" cy="1633680"/>
          </a:xfrm>
          <a:prstGeom prst="leftBrace">
            <a:avLst>
              <a:gd name="adj1" fmla="val 8333"/>
              <a:gd name="adj2" fmla="val 50300"/>
            </a:avLst>
          </a:prstGeom>
          <a:noFill/>
          <a:ln cap="rnd" w="28575">
            <a:solidFill>
              <a:srgbClr val="90c22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34" name="Прямоугольник 406"/>
          <p:cNvSpPr/>
          <p:nvPr/>
        </p:nvSpPr>
        <p:spPr>
          <a:xfrm>
            <a:off x="214200" y="285840"/>
            <a:ext cx="8715240" cy="43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90000"/>
              </a:lnSpc>
            </a:pPr>
            <a:r>
              <a:rPr b="1" lang="ru-RU" sz="2500" spc="-1" strike="noStrike">
                <a:solidFill>
                  <a:schemeClr val="accent1">
                    <a:lumMod val="75000"/>
                  </a:schemeClr>
                </a:solidFill>
                <a:latin typeface="Trebuchet MS"/>
              </a:rPr>
              <a:t>РЕАЛИЗАЦИЯ ППМИ-2022</a:t>
            </a:r>
            <a:endParaRPr b="0" lang="ru-RU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Левая фигурная скобка 407"/>
          <p:cNvSpPr/>
          <p:nvPr/>
        </p:nvSpPr>
        <p:spPr>
          <a:xfrm rot="10800000">
            <a:off x="5735880" y="1965960"/>
            <a:ext cx="360360" cy="1752120"/>
          </a:xfrm>
          <a:prstGeom prst="leftBrace">
            <a:avLst>
              <a:gd name="adj1" fmla="val 8333"/>
              <a:gd name="adj2" fmla="val 50300"/>
            </a:avLst>
          </a:prstGeom>
          <a:noFill/>
          <a:ln cap="rnd" w="28575">
            <a:solidFill>
              <a:srgbClr val="90c22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36" name="Прямоугольник 408"/>
          <p:cNvSpPr/>
          <p:nvPr/>
        </p:nvSpPr>
        <p:spPr>
          <a:xfrm>
            <a:off x="5929560" y="3110040"/>
            <a:ext cx="2853000" cy="40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1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8 </a:t>
            </a: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ПРОЕКТОВ </a:t>
            </a:r>
            <a:br>
              <a:rPr sz="1200"/>
            </a:b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НЕ РЕАЛИЗОВАНЫ В 2022 г.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Прямоугольник 409"/>
          <p:cNvSpPr/>
          <p:nvPr/>
        </p:nvSpPr>
        <p:spPr>
          <a:xfrm>
            <a:off x="5263920" y="2578320"/>
            <a:ext cx="4104000" cy="47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1600" spc="-1" strike="noStrike">
                <a:solidFill>
                  <a:srgbClr val="2b67af"/>
                </a:solidFill>
                <a:latin typeface="Trebuchet MS"/>
              </a:rPr>
              <a:t>на сумму областной </a:t>
            </a:r>
            <a:br>
              <a:rPr sz="1600"/>
            </a:br>
            <a:r>
              <a:rPr b="1" lang="ru-RU" sz="1600" spc="-1" strike="noStrike">
                <a:solidFill>
                  <a:srgbClr val="2b67af"/>
                </a:solidFill>
                <a:latin typeface="Trebuchet MS"/>
              </a:rPr>
              <a:t>субсидии 217,3 млн.руб.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Прямоугольник 410"/>
          <p:cNvSpPr/>
          <p:nvPr/>
        </p:nvSpPr>
        <p:spPr>
          <a:xfrm>
            <a:off x="1015560" y="2168280"/>
            <a:ext cx="3538080" cy="39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90000"/>
              </a:lnSpc>
            </a:pPr>
            <a:r>
              <a:rPr b="1" i="1" lang="ru-RU" sz="1100" spc="-1" strike="noStrike">
                <a:solidFill>
                  <a:srgbClr val="467ab8"/>
                </a:solidFill>
                <a:latin typeface="Arial"/>
              </a:rPr>
              <a:t>Закон об областном бюджете </a:t>
            </a:r>
            <a:br>
              <a:rPr sz="1100"/>
            </a:br>
            <a:r>
              <a:rPr b="1" i="1" lang="ru-RU" sz="1100" spc="-1" strike="noStrike">
                <a:solidFill>
                  <a:srgbClr val="467ab8"/>
                </a:solidFill>
                <a:latin typeface="Arial"/>
              </a:rPr>
              <a:t>от 21.12.2021 № 25-ЗО 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Прямоугольник 411"/>
          <p:cNvSpPr/>
          <p:nvPr/>
        </p:nvSpPr>
        <p:spPr>
          <a:xfrm>
            <a:off x="1715400" y="2527560"/>
            <a:ext cx="1973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4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200</a:t>
            </a:r>
            <a:r>
              <a:rPr b="1" lang="ru-RU" sz="20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 млн. </a:t>
            </a:r>
            <a:r>
              <a:rPr b="1" lang="en-US" sz="20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р</a:t>
            </a:r>
            <a:r>
              <a:rPr b="1" lang="ru-RU" sz="20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уб.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Прямоугольник 412"/>
          <p:cNvSpPr/>
          <p:nvPr/>
        </p:nvSpPr>
        <p:spPr>
          <a:xfrm>
            <a:off x="1281600" y="3020400"/>
            <a:ext cx="2967840" cy="77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20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+ 31,5 </a:t>
            </a: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млн.руб. </a:t>
            </a:r>
            <a:br>
              <a:rPr sz="1200"/>
            </a:b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выделено дополнительно </a:t>
            </a:r>
            <a:br>
              <a:rPr sz="1200"/>
            </a:b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в связи с ростом цен </a:t>
            </a:r>
            <a:br>
              <a:rPr sz="1200"/>
            </a:br>
            <a:r>
              <a:rPr b="1" lang="ru-RU" sz="12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на материалы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Box 413"/>
          <p:cNvSpPr/>
          <p:nvPr/>
        </p:nvSpPr>
        <p:spPr>
          <a:xfrm>
            <a:off x="1807560" y="2815560"/>
            <a:ext cx="469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3600" spc="-1" strike="noStrike">
                <a:solidFill>
                  <a:srgbClr val="d9124a"/>
                </a:solidFill>
                <a:latin typeface="Trebuchet MS"/>
              </a:rPr>
              <a:t>!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Левая фигурная скобка 414"/>
          <p:cNvSpPr/>
          <p:nvPr/>
        </p:nvSpPr>
        <p:spPr>
          <a:xfrm rot="10800000">
            <a:off x="3775680" y="1956240"/>
            <a:ext cx="360360" cy="1752120"/>
          </a:xfrm>
          <a:prstGeom prst="leftBrace">
            <a:avLst>
              <a:gd name="adj1" fmla="val 8333"/>
              <a:gd name="adj2" fmla="val 50300"/>
            </a:avLst>
          </a:prstGeom>
          <a:noFill/>
          <a:ln cap="rnd" w="28575">
            <a:solidFill>
              <a:srgbClr val="90c22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43" name="TextBox 415"/>
          <p:cNvSpPr/>
          <p:nvPr/>
        </p:nvSpPr>
        <p:spPr>
          <a:xfrm>
            <a:off x="5911920" y="3441960"/>
            <a:ext cx="276084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0" i="1" lang="ru-RU" sz="9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(не найден подрядчик, </a:t>
            </a:r>
            <a:br>
              <a:rPr sz="900"/>
            </a:br>
            <a:r>
              <a:rPr b="0" i="1" lang="ru-RU" sz="9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работы выполнены не в полном объеме, расторгнут контракт</a:t>
            </a:r>
            <a:r>
              <a:rPr b="0" i="1" lang="ru-RU" sz="105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)</a:t>
            </a:r>
            <a:endParaRPr b="0" lang="ru-RU" sz="10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Рисунок 416" descr="D:\Наймушина Т.В\ППМИ 2022\д. Кичмашево ДОРОГА\Тане - Кичмашево\Фото\IMG-20210812-WA0034.jpg"/>
          <p:cNvPicPr/>
          <p:nvPr/>
        </p:nvPicPr>
        <p:blipFill>
          <a:blip r:embed="rId3"/>
          <a:srcRect l="8076" t="0" r="8009" b="49993"/>
          <a:stretch/>
        </p:blipFill>
        <p:spPr>
          <a:xfrm>
            <a:off x="357120" y="4303080"/>
            <a:ext cx="2089440" cy="1697400"/>
          </a:xfrm>
          <a:prstGeom prst="rect">
            <a:avLst/>
          </a:prstGeom>
          <a:ln w="9525">
            <a:noFill/>
          </a:ln>
        </p:spPr>
      </p:pic>
      <p:pic>
        <p:nvPicPr>
          <p:cNvPr id="145" name="Рисунок 417" descr="D:\Наймушина Т.В\ДОГОВОРЫ, СОГЛАШЕНИЯ, акты передачи\СОГЛАШЕНИЕ ППМИ\ППМИ 2022\д. Кичмашево ДОРОГА\ДОРОГА ПОСЛЕ.jpg"/>
          <p:cNvPicPr/>
          <p:nvPr/>
        </p:nvPicPr>
        <p:blipFill>
          <a:blip r:embed="rId4"/>
          <a:srcRect l="8186" t="20756" r="8531" b="33931"/>
          <a:stretch/>
        </p:blipFill>
        <p:spPr>
          <a:xfrm>
            <a:off x="2490840" y="4303080"/>
            <a:ext cx="2080080" cy="1697400"/>
          </a:xfrm>
          <a:prstGeom prst="rect">
            <a:avLst/>
          </a:prstGeom>
          <a:ln w="9525">
            <a:noFill/>
          </a:ln>
        </p:spPr>
      </p:pic>
      <p:sp>
        <p:nvSpPr>
          <p:cNvPr id="146" name="TextBox 6"/>
          <p:cNvSpPr/>
          <p:nvPr/>
        </p:nvSpPr>
        <p:spPr>
          <a:xfrm>
            <a:off x="1893240" y="5166720"/>
            <a:ext cx="674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Trebuchet MS"/>
              </a:rPr>
              <a:t>до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TextBox 419"/>
          <p:cNvSpPr/>
          <p:nvPr/>
        </p:nvSpPr>
        <p:spPr>
          <a:xfrm>
            <a:off x="3705840" y="5175000"/>
            <a:ext cx="992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Trebuchet MS"/>
              </a:rPr>
              <a:t>после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Прямоугольник 420"/>
          <p:cNvSpPr/>
          <p:nvPr/>
        </p:nvSpPr>
        <p:spPr>
          <a:xfrm>
            <a:off x="1069560" y="6055200"/>
            <a:ext cx="2631240" cy="22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11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ремонт дороги д. Кичмашево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Picture 4" descr="P:\Освоение средств\ППМИ\фото реализованных проектов  для стенда\Ромашка Киров ул. Центральная, дом 33, дер. Малая Субботиха 2022\photo_2022-08-05_17-03-21.jpg"/>
          <p:cNvPicPr/>
          <p:nvPr/>
        </p:nvPicPr>
        <p:blipFill>
          <a:blip r:embed="rId5"/>
          <a:srcRect l="0" t="0" r="11167" b="0"/>
          <a:stretch/>
        </p:blipFill>
        <p:spPr>
          <a:xfrm>
            <a:off x="4613040" y="4303080"/>
            <a:ext cx="1977480" cy="1697400"/>
          </a:xfrm>
          <a:prstGeom prst="rect">
            <a:avLst/>
          </a:prstGeom>
          <a:ln w="0">
            <a:noFill/>
          </a:ln>
        </p:spPr>
      </p:pic>
      <p:pic>
        <p:nvPicPr>
          <p:cNvPr id="150" name="Picture 5" descr="P:\Освоение средств\ППМИ\фото реализованных проектов  для стенда\Ромашка Киров ул. Центральная, дом 33, дер. Малая Субботиха 2022\photo_2022-08-05_17-03-52.jpg"/>
          <p:cNvPicPr/>
          <p:nvPr/>
        </p:nvPicPr>
        <p:blipFill>
          <a:blip r:embed="rId6"/>
          <a:srcRect l="0" t="0" r="5785" b="0"/>
          <a:stretch/>
        </p:blipFill>
        <p:spPr>
          <a:xfrm>
            <a:off x="6646680" y="4286520"/>
            <a:ext cx="2112480" cy="1713600"/>
          </a:xfrm>
          <a:prstGeom prst="rect">
            <a:avLst/>
          </a:prstGeom>
          <a:ln w="0">
            <a:noFill/>
          </a:ln>
        </p:spPr>
      </p:pic>
      <p:sp>
        <p:nvSpPr>
          <p:cNvPr id="151" name="Прямоугольник 423"/>
          <p:cNvSpPr/>
          <p:nvPr/>
        </p:nvSpPr>
        <p:spPr>
          <a:xfrm>
            <a:off x="4957920" y="6048360"/>
            <a:ext cx="3662640" cy="22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80000"/>
              </a:lnSpc>
            </a:pPr>
            <a:r>
              <a:rPr b="1" lang="ru-RU" sz="1100" spc="-1" strike="noStrike">
                <a:solidFill>
                  <a:schemeClr val="dk1">
                    <a:lumMod val="65000"/>
                    <a:lumOff val="35000"/>
                  </a:schemeClr>
                </a:solidFill>
                <a:latin typeface="Trebuchet MS"/>
              </a:rPr>
              <a:t>устройство детской площадки д. Малая Субботиха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TextBox 424"/>
          <p:cNvSpPr/>
          <p:nvPr/>
        </p:nvSpPr>
        <p:spPr>
          <a:xfrm>
            <a:off x="6050880" y="5134680"/>
            <a:ext cx="674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Trebuchet MS"/>
              </a:rPr>
              <a:t>до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Box 425"/>
          <p:cNvSpPr/>
          <p:nvPr/>
        </p:nvSpPr>
        <p:spPr>
          <a:xfrm>
            <a:off x="7943760" y="5158440"/>
            <a:ext cx="992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Trebuchet MS"/>
              </a:rPr>
              <a:t>после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Номер слайда 1"/>
          <p:cNvSpPr/>
          <p:nvPr/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noAutofit/>
          </a:bodyPr>
          <a:p>
            <a:pPr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76423A9B-ED36-4823-AC31-325BCB9C77C8}" type="slidenum">
              <a:rPr b="0" lang="ru-RU" sz="6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3DE2517-1CEC-47E1-98E9-30ECAAC36B30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Полилиния 24"/>
          <p:cNvSpPr/>
          <p:nvPr/>
        </p:nvSpPr>
        <p:spPr>
          <a:xfrm>
            <a:off x="1403280" y="1628640"/>
            <a:ext cx="7561080" cy="499680"/>
          </a:xfrm>
          <a:custGeom>
            <a:avLst/>
            <a:gdLst>
              <a:gd name="textAreaLeft" fmla="*/ 0 w 7561080"/>
              <a:gd name="textAreaRight" fmla="*/ 7561440 w 756108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6000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ts val="1599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Times New Roman"/>
              </a:rPr>
              <a:t>Содействие развитию гражданских инициатив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071720" y="2405160"/>
            <a:ext cx="4292280" cy="8078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solidFill>
              <a:schemeClr val="dk2"/>
            </a:solidFill>
            <a:miter/>
          </a:ln>
        </p:spPr>
        <p:txBody>
          <a:bodyPr numCol="1" spcCol="0"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br>
              <a:rPr sz="1400"/>
            </a:br>
            <a:r>
              <a:rPr b="1" i="1" lang="ru-RU" sz="1600" spc="-1" strike="noStrike">
                <a:solidFill>
                  <a:schemeClr val="dk2"/>
                </a:solidFill>
                <a:latin typeface="Calibri"/>
              </a:rPr>
              <a:t>Ремонт участка тротуара по ул. Дзержинского, </a:t>
            </a:r>
            <a:br>
              <a:rPr sz="1600"/>
            </a:br>
            <a:r>
              <a:rPr b="1" i="1" lang="ru-RU" sz="1600" spc="-1" strike="noStrike">
                <a:solidFill>
                  <a:schemeClr val="dk2"/>
                </a:solidFill>
                <a:latin typeface="Calibri"/>
              </a:rPr>
              <a:t>пгт Светлополянск, Верхнекамский район</a:t>
            </a:r>
            <a:endParaRPr b="0" lang="en-US" sz="1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1079640" y="3508200"/>
            <a:ext cx="4292280" cy="8377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solidFill>
              <a:schemeClr val="dk2"/>
            </a:solidFill>
            <a:miter/>
          </a:ln>
        </p:spPr>
        <p:txBody>
          <a:bodyPr numCol="1" spcCol="0" lIns="91440" rIns="91440" tIns="45720" bIns="45720" anchor="t">
            <a:noAutofit/>
          </a:bodyPr>
          <a:p>
            <a:pPr indent="0" algn="just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i="1" lang="ru-RU" sz="1600" spc="-1" strike="noStrike">
                <a:solidFill>
                  <a:schemeClr val="dk2"/>
                </a:solidFill>
                <a:latin typeface="Calibri"/>
              </a:rPr>
              <a:t>«Куралесики», благоустройство детской площадки, ул. Боровицкая, д. 22, </a:t>
            </a:r>
            <a:br>
              <a:rPr sz="1600"/>
            </a:br>
            <a:r>
              <a:rPr b="1" i="1" lang="ru-RU" sz="1600" spc="-1" strike="noStrike">
                <a:solidFill>
                  <a:schemeClr val="dk2"/>
                </a:solidFill>
                <a:latin typeface="Calibri"/>
              </a:rPr>
              <a:t>с. Порошино, Первомайский район, г. Киров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 defTabSz="343080">
              <a:lnSpc>
                <a:spcPct val="100000"/>
              </a:lnSpc>
              <a:spcBef>
                <a:spcPts val="751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sldNum" idx="12"/>
          </p:nvPr>
        </p:nvSpPr>
        <p:spPr>
          <a:xfrm>
            <a:off x="6445080" y="60418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  <a:defRPr b="0" lang="ru-RU" sz="600" spc="-1" strike="noStrike">
                <a:solidFill>
                  <a:srgbClr val="404040"/>
                </a:solidFill>
                <a:latin typeface="Trebuchet MS"/>
              </a:defRPr>
            </a:lvl1pPr>
          </a:lstStyle>
          <a:p>
            <a:pPr marL="216000" indent="-216000" algn="r" defTabSz="3430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B1969C1A-5686-42BF-8D61-36D7CE86B566}" type="slidenum">
              <a:rPr b="0" lang="ru-RU" sz="600" spc="-1" strike="noStrike">
                <a:solidFill>
                  <a:srgbClr val="404040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59" name="Прямая соединительная линия 7"/>
          <p:cNvCxnSpPr/>
          <p:nvPr/>
        </p:nvCxnSpPr>
        <p:spPr>
          <a:xfrm>
            <a:off x="468000" y="765000"/>
            <a:ext cx="8465040" cy="1800"/>
          </a:xfrm>
          <a:prstGeom prst="straightConnector1">
            <a:avLst/>
          </a:prstGeom>
          <a:ln cap="rnd">
            <a:solidFill>
              <a:srgbClr val="c00000"/>
            </a:solidFill>
            <a:round/>
          </a:ln>
        </p:spPr>
      </p:cxnSp>
      <p:sp>
        <p:nvSpPr>
          <p:cNvPr id="160" name="TextBox 4"/>
          <p:cNvSpPr/>
          <p:nvPr/>
        </p:nvSpPr>
        <p:spPr>
          <a:xfrm>
            <a:off x="108000" y="260280"/>
            <a:ext cx="8856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Основные результаты реализации государственной 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TextBox 18"/>
          <p:cNvSpPr/>
          <p:nvPr/>
        </p:nvSpPr>
        <p:spPr>
          <a:xfrm>
            <a:off x="169920" y="1170000"/>
            <a:ext cx="934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Цель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TextBox 19"/>
          <p:cNvSpPr/>
          <p:nvPr/>
        </p:nvSpPr>
        <p:spPr>
          <a:xfrm>
            <a:off x="108000" y="1773360"/>
            <a:ext cx="1294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Задача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3" name="Прямая соединительная линия 20"/>
          <p:cNvCxnSpPr/>
          <p:nvPr/>
        </p:nvCxnSpPr>
        <p:spPr>
          <a:xfrm>
            <a:off x="179280" y="1554120"/>
            <a:ext cx="721080" cy="324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cxnSp>
        <p:nvCxnSpPr>
          <p:cNvPr id="164" name="Прямая соединительная линия 21"/>
          <p:cNvCxnSpPr/>
          <p:nvPr/>
        </p:nvCxnSpPr>
        <p:spPr>
          <a:xfrm>
            <a:off x="179280" y="2205000"/>
            <a:ext cx="865440" cy="180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sp>
        <p:nvSpPr>
          <p:cNvPr id="165" name="Полилиния 31"/>
          <p:cNvSpPr/>
          <p:nvPr/>
        </p:nvSpPr>
        <p:spPr>
          <a:xfrm>
            <a:off x="1071720" y="981000"/>
            <a:ext cx="7892640" cy="499680"/>
          </a:xfrm>
          <a:custGeom>
            <a:avLst/>
            <a:gdLst>
              <a:gd name="textAreaLeft" fmla="*/ 0 w 7892640"/>
              <a:gd name="textAreaRight" fmla="*/ 7893000 w 789264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5882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66" name="TextBox 32"/>
          <p:cNvSpPr/>
          <p:nvPr/>
        </p:nvSpPr>
        <p:spPr>
          <a:xfrm>
            <a:off x="1104840" y="1008000"/>
            <a:ext cx="7683120" cy="29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  <a:ea typeface="Times New Roman"/>
              </a:rPr>
              <a:t>Развитие гражданской активности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7" name="Рисунок 18" descr="https://sun9-76.userapi.com/impg/P1JILh3VnIj2Wmqx3myugxPtBjqX3ThjrjIu-A/2FvyBnpp0Qo.jpg?size=810x1080&amp;quality=96&amp;sign=6ff4372d2a9366cd6dbc07e1553d63b2&amp;type=album"/>
          <p:cNvPicPr/>
          <p:nvPr/>
        </p:nvPicPr>
        <p:blipFill>
          <a:blip r:embed="rId1"/>
          <a:stretch/>
        </p:blipFill>
        <p:spPr>
          <a:xfrm>
            <a:off x="6059520" y="2173320"/>
            <a:ext cx="2974680" cy="1774440"/>
          </a:xfrm>
          <a:prstGeom prst="rect">
            <a:avLst/>
          </a:prstGeom>
          <a:ln w="9525">
            <a:noFill/>
          </a:ln>
        </p:spPr>
      </p:pic>
      <p:sp>
        <p:nvSpPr>
          <p:cNvPr id="168" name="TextBox 22"/>
          <p:cNvSpPr/>
          <p:nvPr/>
        </p:nvSpPr>
        <p:spPr>
          <a:xfrm>
            <a:off x="1060560" y="4708440"/>
            <a:ext cx="4284360" cy="966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0">
            <a:solidFill>
              <a:srgbClr val="2c3c43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90000"/>
              </a:lnSpc>
            </a:pPr>
            <a:r>
              <a:rPr b="1" i="1" lang="ru-RU" sz="1600" spc="-1" strike="noStrike">
                <a:solidFill>
                  <a:schemeClr val="dk2"/>
                </a:solidFill>
                <a:latin typeface="Calibri"/>
              </a:rPr>
              <a:t>Ремонт автомобильной дороги  по                     ул. Советская протяженностью 430 метров с. Люмпанур, Санчурский район, Люмпануровское сельское поселение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Picture 2" descr="O:\фото-видео ППМИ\ППМИ-2021 год\г.Киров\131-го Куралесики,благоустройство детской площадки,Первомайский район\1627641988730 — копия.jpg"/>
          <p:cNvPicPr/>
          <p:nvPr/>
        </p:nvPicPr>
        <p:blipFill>
          <a:blip r:embed="rId2"/>
          <a:srcRect l="0" t="0" r="0" b="17416"/>
          <a:stretch/>
        </p:blipFill>
        <p:spPr>
          <a:xfrm>
            <a:off x="6059520" y="4132440"/>
            <a:ext cx="2974680" cy="219348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Полилиния 24"/>
          <p:cNvSpPr/>
          <p:nvPr/>
        </p:nvSpPr>
        <p:spPr>
          <a:xfrm>
            <a:off x="1403280" y="1628640"/>
            <a:ext cx="7561080" cy="576000"/>
          </a:xfrm>
          <a:custGeom>
            <a:avLst/>
            <a:gdLst>
              <a:gd name="textAreaLeft" fmla="*/ 0 w 7561080"/>
              <a:gd name="textAreaRight" fmla="*/ 7561440 w 7561080"/>
              <a:gd name="textAreaTop" fmla="*/ 0 h 576000"/>
              <a:gd name="textAreaBottom" fmla="*/ 576360 h 57600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6000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171" name="Прямая соединительная линия 7"/>
          <p:cNvCxnSpPr/>
          <p:nvPr/>
        </p:nvCxnSpPr>
        <p:spPr>
          <a:xfrm>
            <a:off x="468000" y="765000"/>
            <a:ext cx="8465040" cy="1800"/>
          </a:xfrm>
          <a:prstGeom prst="straightConnector1">
            <a:avLst/>
          </a:prstGeom>
          <a:ln cap="rnd">
            <a:solidFill>
              <a:srgbClr val="c00000"/>
            </a:solidFill>
            <a:round/>
          </a:ln>
        </p:spPr>
      </p:cxnSp>
      <p:sp>
        <p:nvSpPr>
          <p:cNvPr id="172" name="TextBox 4"/>
          <p:cNvSpPr/>
          <p:nvPr/>
        </p:nvSpPr>
        <p:spPr>
          <a:xfrm>
            <a:off x="108000" y="260280"/>
            <a:ext cx="8856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Основные результаты реализации государственной 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Box 18"/>
          <p:cNvSpPr/>
          <p:nvPr/>
        </p:nvSpPr>
        <p:spPr>
          <a:xfrm>
            <a:off x="169920" y="1170000"/>
            <a:ext cx="934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Цель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Box 19"/>
          <p:cNvSpPr/>
          <p:nvPr/>
        </p:nvSpPr>
        <p:spPr>
          <a:xfrm>
            <a:off x="108000" y="1773360"/>
            <a:ext cx="1294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Задача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5" name="Прямая соединительная линия 20"/>
          <p:cNvCxnSpPr/>
          <p:nvPr/>
        </p:nvCxnSpPr>
        <p:spPr>
          <a:xfrm>
            <a:off x="179280" y="1554120"/>
            <a:ext cx="721080" cy="324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cxnSp>
        <p:nvCxnSpPr>
          <p:cNvPr id="176" name="Прямая соединительная линия 21"/>
          <p:cNvCxnSpPr/>
          <p:nvPr/>
        </p:nvCxnSpPr>
        <p:spPr>
          <a:xfrm>
            <a:off x="179280" y="2205000"/>
            <a:ext cx="865440" cy="180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sp>
        <p:nvSpPr>
          <p:cNvPr id="177" name="Полилиния 31"/>
          <p:cNvSpPr/>
          <p:nvPr/>
        </p:nvSpPr>
        <p:spPr>
          <a:xfrm>
            <a:off x="1071720" y="981000"/>
            <a:ext cx="7892640" cy="499680"/>
          </a:xfrm>
          <a:custGeom>
            <a:avLst/>
            <a:gdLst>
              <a:gd name="textAreaLeft" fmla="*/ 0 w 7892640"/>
              <a:gd name="textAreaRight" fmla="*/ 7893000 w 789264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5882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78" name="TextBox 32"/>
          <p:cNvSpPr/>
          <p:nvPr/>
        </p:nvSpPr>
        <p:spPr>
          <a:xfrm>
            <a:off x="1136520" y="1006560"/>
            <a:ext cx="7827480" cy="49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  <a:ea typeface="Times New Roman"/>
              </a:rPr>
              <a:t>Содействие развитию местного самоуправления в Кировской области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33"/>
          <p:cNvSpPr/>
          <p:nvPr/>
        </p:nvSpPr>
        <p:spPr>
          <a:xfrm>
            <a:off x="1403280" y="1773360"/>
            <a:ext cx="7422840" cy="4957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599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  <a:ea typeface="Times New Roman"/>
              </a:rPr>
              <a:t>Содействие в организации местного самоуправления на территории Кировской области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Прямоугольник с двумя скругленными противолежащими углами 39"/>
          <p:cNvSpPr/>
          <p:nvPr/>
        </p:nvSpPr>
        <p:spPr>
          <a:xfrm>
            <a:off x="5365800" y="2349360"/>
            <a:ext cx="3593880" cy="4335120"/>
          </a:xfrm>
          <a:prstGeom prst="round2DiagRect">
            <a:avLst>
              <a:gd name="adj1" fmla="val 16667"/>
              <a:gd name="adj2" fmla="val 923"/>
            </a:avLst>
          </a:prstGeom>
          <a:solidFill>
            <a:schemeClr val="bg1"/>
          </a:solidFill>
          <a:ln cap="rnd">
            <a:solidFill>
              <a:srgbClr val="90c226">
                <a:lumMod val="75000"/>
                <a:alpha val="73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2404646932"/>
              </p:ext>
            </p:extLst>
          </p:nvPr>
        </p:nvGraphicFramePr>
        <p:xfrm>
          <a:off x="630360" y="2682720"/>
          <a:ext cx="4373280" cy="346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81" name="Рисунок 4" descr=""/>
          <p:cNvPicPr/>
          <p:nvPr/>
        </p:nvPicPr>
        <p:blipFill>
          <a:blip r:embed="rId6"/>
          <a:stretch/>
        </p:blipFill>
        <p:spPr>
          <a:xfrm>
            <a:off x="5408640" y="2781360"/>
            <a:ext cx="3507840" cy="3538080"/>
          </a:xfrm>
          <a:prstGeom prst="rect">
            <a:avLst/>
          </a:prstGeom>
          <a:ln w="9525">
            <a:noFill/>
          </a:ln>
        </p:spPr>
      </p:pic>
      <p:sp>
        <p:nvSpPr>
          <p:cNvPr id="182" name="Номер слайда 1"/>
          <p:cNvSpPr/>
          <p:nvPr/>
        </p:nvSpPr>
        <p:spPr>
          <a:xfrm>
            <a:off x="842976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noAutofit/>
          </a:bodyPr>
          <a:p>
            <a:pPr algn="r" defTabSz="457200">
              <a:lnSpc>
                <a:spcPct val="100000"/>
              </a:lnSpc>
              <a:spcBef>
                <a:spcPts val="1001"/>
              </a:spcBef>
              <a:tabLst>
                <a:tab algn="l" pos="0"/>
              </a:tabLst>
            </a:pPr>
            <a:fld id="{C6F1532B-1CB3-4EA4-97C8-85BFADB9612F}" type="slidenum">
              <a:rPr b="0" lang="ru-RU" sz="600" spc="-1" strike="noStrike">
                <a:solidFill>
                  <a:schemeClr val="dk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Полилиния 24"/>
          <p:cNvSpPr/>
          <p:nvPr/>
        </p:nvSpPr>
        <p:spPr>
          <a:xfrm>
            <a:off x="1403280" y="1628640"/>
            <a:ext cx="7561080" cy="788760"/>
          </a:xfrm>
          <a:custGeom>
            <a:avLst/>
            <a:gdLst>
              <a:gd name="textAreaLeft" fmla="*/ 0 w 7561080"/>
              <a:gd name="textAreaRight" fmla="*/ 7561440 w 7561080"/>
              <a:gd name="textAreaTop" fmla="*/ 0 h 788760"/>
              <a:gd name="textAreaBottom" fmla="*/ 789120 h 78876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6000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cxnSp>
        <p:nvCxnSpPr>
          <p:cNvPr id="184" name="Прямая соединительная линия 7"/>
          <p:cNvCxnSpPr/>
          <p:nvPr/>
        </p:nvCxnSpPr>
        <p:spPr>
          <a:xfrm>
            <a:off x="468000" y="765000"/>
            <a:ext cx="8465040" cy="1800"/>
          </a:xfrm>
          <a:prstGeom prst="straightConnector1">
            <a:avLst/>
          </a:prstGeom>
          <a:ln cap="rnd">
            <a:solidFill>
              <a:srgbClr val="c00000"/>
            </a:solidFill>
            <a:round/>
          </a:ln>
        </p:spPr>
      </p:cxnSp>
      <p:sp>
        <p:nvSpPr>
          <p:cNvPr id="185" name="TextBox 4"/>
          <p:cNvSpPr/>
          <p:nvPr/>
        </p:nvSpPr>
        <p:spPr>
          <a:xfrm>
            <a:off x="108000" y="260280"/>
            <a:ext cx="8856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ru-RU" sz="2000" spc="-1" strike="noStrike">
                <a:solidFill>
                  <a:srgbClr val="002060"/>
                </a:solidFill>
                <a:latin typeface="Calibri"/>
              </a:rPr>
              <a:t>Основные результаты реализации государственной программы в 2022 году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18"/>
          <p:cNvSpPr/>
          <p:nvPr/>
        </p:nvSpPr>
        <p:spPr>
          <a:xfrm>
            <a:off x="169920" y="1170000"/>
            <a:ext cx="9345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Цель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Box 19"/>
          <p:cNvSpPr/>
          <p:nvPr/>
        </p:nvSpPr>
        <p:spPr>
          <a:xfrm>
            <a:off x="108000" y="1773360"/>
            <a:ext cx="1294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>
                    <a:lumMod val="75000"/>
                  </a:schemeClr>
                </a:solidFill>
                <a:latin typeface="Calibri"/>
              </a:rPr>
              <a:t>Задача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88" name="Прямая соединительная линия 20"/>
          <p:cNvCxnSpPr/>
          <p:nvPr/>
        </p:nvCxnSpPr>
        <p:spPr>
          <a:xfrm>
            <a:off x="179280" y="1554120"/>
            <a:ext cx="721080" cy="324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cxnSp>
        <p:nvCxnSpPr>
          <p:cNvPr id="189" name="Прямая соединительная линия 21"/>
          <p:cNvCxnSpPr/>
          <p:nvPr/>
        </p:nvCxnSpPr>
        <p:spPr>
          <a:xfrm>
            <a:off x="179280" y="2205000"/>
            <a:ext cx="865440" cy="1800"/>
          </a:xfrm>
          <a:prstGeom prst="straightConnector1">
            <a:avLst/>
          </a:prstGeom>
          <a:ln cap="rnd">
            <a:solidFill>
              <a:srgbClr val="e6b91e">
                <a:lumMod val="60000"/>
                <a:lumOff val="40000"/>
              </a:srgbClr>
            </a:solidFill>
            <a:round/>
          </a:ln>
        </p:spPr>
      </p:cxnSp>
      <p:sp>
        <p:nvSpPr>
          <p:cNvPr id="190" name="Полилиния 31"/>
          <p:cNvSpPr/>
          <p:nvPr/>
        </p:nvSpPr>
        <p:spPr>
          <a:xfrm>
            <a:off x="1071720" y="981000"/>
            <a:ext cx="7892640" cy="499680"/>
          </a:xfrm>
          <a:custGeom>
            <a:avLst/>
            <a:gdLst>
              <a:gd name="textAreaLeft" fmla="*/ 0 w 7892640"/>
              <a:gd name="textAreaRight" fmla="*/ 7893000 w 7892640"/>
              <a:gd name="textAreaTop" fmla="*/ 0 h 499680"/>
              <a:gd name="textAreaBottom" fmla="*/ 500040 h 499680"/>
            </a:gdLst>
            <a:ahLst/>
            <a:rect l="textAreaLeft" t="textAreaTop" r="textAreaRight" b="textAreaBottom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 cap="rnd">
            <a:solidFill>
              <a:srgbClr val="90c226">
                <a:lumMod val="75000"/>
                <a:alpha val="45882"/>
              </a:srgbClr>
            </a:solidFill>
            <a:round/>
          </a:ln>
          <a:effectLst>
            <a:outerShdw algn="ctr" blurRad="50760" dir="5400000" dist="50760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91" name="TextBox 32"/>
          <p:cNvSpPr/>
          <p:nvPr/>
        </p:nvSpPr>
        <p:spPr>
          <a:xfrm>
            <a:off x="1023840" y="1009800"/>
            <a:ext cx="7827480" cy="49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599"/>
              </a:lnSpc>
            </a:pPr>
            <a:r>
              <a:rPr b="1" lang="ru-RU" sz="1900" spc="-1" strike="noStrike">
                <a:solidFill>
                  <a:srgbClr val="002060"/>
                </a:solidFill>
                <a:latin typeface="Times New Roman"/>
              </a:rPr>
              <a:t>Гармонизация национальных, межнациональных (межэтнических) отношений</a:t>
            </a:r>
            <a:endParaRPr b="0" lang="ru-RU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Box 33"/>
          <p:cNvSpPr/>
          <p:nvPr/>
        </p:nvSpPr>
        <p:spPr>
          <a:xfrm>
            <a:off x="1393920" y="1617840"/>
            <a:ext cx="7424280" cy="698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57200">
              <a:lnSpc>
                <a:spcPts val="1599"/>
              </a:lnSpc>
            </a:pPr>
            <a:r>
              <a:rPr b="1" lang="ru-RU" sz="1300" spc="-1" strike="noStrike">
                <a:solidFill>
                  <a:srgbClr val="002060"/>
                </a:solidFill>
                <a:latin typeface="Calibri"/>
                <a:ea typeface="Times New Roman"/>
              </a:rPr>
              <a:t>Воспитание культуры межнационального общения, основанной на сохранении взаимного уважения к национальным и конфессиональным традициям и обычаям народов, проживающих на территории Кировской области, и традиционных российских духовно-нравственных ценностях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TextBox 3"/>
          <p:cNvSpPr/>
          <p:nvPr/>
        </p:nvSpPr>
        <p:spPr>
          <a:xfrm>
            <a:off x="6715080" y="4341960"/>
            <a:ext cx="2285640" cy="1369800"/>
          </a:xfrm>
          <a:prstGeom prst="rect">
            <a:avLst/>
          </a:prstGeom>
          <a:solidFill>
            <a:srgbClr val="ffff00"/>
          </a:solidFill>
          <a:ln w="9525">
            <a:solidFill>
              <a:srgbClr val="2c3c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i="1" lang="ru-RU" sz="1200" spc="-1" strike="noStrike">
                <a:solidFill>
                  <a:srgbClr val="404040"/>
                </a:solidFill>
                <a:latin typeface="Calibri"/>
                <a:ea typeface="Times New Roman"/>
              </a:rPr>
              <a:t>Региональная конференция «Сохранение и развитие самобытности культуры, традиций финно-угорских народов, проживающих на территории Кировской области» 27.05.2022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TextBox 8"/>
          <p:cNvSpPr/>
          <p:nvPr/>
        </p:nvSpPr>
        <p:spPr>
          <a:xfrm>
            <a:off x="3059280" y="6272280"/>
            <a:ext cx="3096720" cy="638280"/>
          </a:xfrm>
          <a:prstGeom prst="rect">
            <a:avLst/>
          </a:prstGeom>
          <a:solidFill>
            <a:srgbClr val="ffff00"/>
          </a:solidFill>
          <a:ln w="9525">
            <a:solidFill>
              <a:srgbClr val="2c3c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i="1" lang="ru-RU" sz="1200" spc="-1" strike="noStrike">
                <a:solidFill>
                  <a:schemeClr val="dk1"/>
                </a:solidFill>
                <a:latin typeface="Calibri"/>
              </a:rPr>
              <a:t>Форум Приволжского федерального округа «Развивая традиции»                       01.12.2022 – 02.12.2022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5" name="Рисунок 1" descr=""/>
          <p:cNvPicPr/>
          <p:nvPr/>
        </p:nvPicPr>
        <p:blipFill>
          <a:blip r:embed="rId1"/>
          <a:srcRect l="0" t="0" r="7521" b="0"/>
          <a:stretch/>
        </p:blipFill>
        <p:spPr>
          <a:xfrm>
            <a:off x="428760" y="2471760"/>
            <a:ext cx="2928600" cy="1844280"/>
          </a:xfrm>
          <a:prstGeom prst="rect">
            <a:avLst/>
          </a:prstGeom>
          <a:ln w="9525">
            <a:noFill/>
          </a:ln>
        </p:spPr>
      </p:pic>
      <p:pic>
        <p:nvPicPr>
          <p:cNvPr id="196" name="Рисунок 2" descr=""/>
          <p:cNvPicPr/>
          <p:nvPr/>
        </p:nvPicPr>
        <p:blipFill>
          <a:blip r:embed="rId2"/>
          <a:stretch/>
        </p:blipFill>
        <p:spPr>
          <a:xfrm>
            <a:off x="3419640" y="2471760"/>
            <a:ext cx="2520720" cy="1844280"/>
          </a:xfrm>
          <a:prstGeom prst="rect">
            <a:avLst/>
          </a:prstGeom>
          <a:ln w="9525">
            <a:noFill/>
          </a:ln>
        </p:spPr>
      </p:pic>
      <p:pic>
        <p:nvPicPr>
          <p:cNvPr id="197" name="Рисунок 3" descr=""/>
          <p:cNvPicPr/>
          <p:nvPr/>
        </p:nvPicPr>
        <p:blipFill>
          <a:blip r:embed="rId3"/>
          <a:stretch/>
        </p:blipFill>
        <p:spPr>
          <a:xfrm>
            <a:off x="6012000" y="2451240"/>
            <a:ext cx="2985840" cy="1842840"/>
          </a:xfrm>
          <a:prstGeom prst="rect">
            <a:avLst/>
          </a:prstGeom>
          <a:ln w="9525">
            <a:noFill/>
          </a:ln>
        </p:spPr>
      </p:pic>
      <p:pic>
        <p:nvPicPr>
          <p:cNvPr id="198" name="Picture 18" descr="В Кирове начал работу форум ПФО «Развивая традиции»"/>
          <p:cNvPicPr/>
          <p:nvPr/>
        </p:nvPicPr>
        <p:blipFill>
          <a:blip r:embed="rId4"/>
          <a:stretch/>
        </p:blipFill>
        <p:spPr>
          <a:xfrm>
            <a:off x="2742480" y="4341960"/>
            <a:ext cx="3776400" cy="1906200"/>
          </a:xfrm>
          <a:prstGeom prst="rect">
            <a:avLst/>
          </a:prstGeom>
          <a:ln w="9525">
            <a:noFill/>
          </a:ln>
        </p:spPr>
      </p:pic>
      <p:sp>
        <p:nvSpPr>
          <p:cNvPr id="199" name="PlaceHolder 1"/>
          <p:cNvSpPr>
            <a:spLocks noGrp="1"/>
          </p:cNvSpPr>
          <p:nvPr>
            <p:ph type="sldNum" idx="13"/>
          </p:nvPr>
        </p:nvSpPr>
        <p:spPr>
          <a:xfrm>
            <a:off x="8358120" y="6286680"/>
            <a:ext cx="5122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marL="216000" indent="-216000" algn="r" defTabSz="4572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  <a:defRPr b="0" lang="ru-RU" sz="600" spc="-1" strike="noStrike">
                <a:solidFill>
                  <a:schemeClr val="lt1"/>
                </a:solidFill>
                <a:latin typeface="Trebuchet MS"/>
              </a:defRPr>
            </a:lvl1pPr>
          </a:lstStyle>
          <a:p>
            <a:pPr marL="216000" indent="-216000" algn="r" defTabSz="45720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fld id="{B7B39257-3B6F-4297-82ED-E8B6359822B6}" type="slidenum">
              <a:rPr b="0" lang="ru-RU" sz="600" spc="-1" strike="noStrike">
                <a:solidFill>
                  <a:schemeClr val="lt1"/>
                </a:solidFill>
                <a:latin typeface="Trebuchet MS"/>
              </a:rPr>
              <a:t>1</a:t>
            </a:fld>
            <a:endParaRPr b="0" lang="ru-RU" sz="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0" name="Прямоугольник 23"/>
          <p:cNvSpPr/>
          <p:nvPr/>
        </p:nvSpPr>
        <p:spPr>
          <a:xfrm>
            <a:off x="428760" y="4357800"/>
            <a:ext cx="2142720" cy="785520"/>
          </a:xfrm>
          <a:prstGeom prst="rect">
            <a:avLst/>
          </a:prstGeom>
          <a:solidFill>
            <a:srgbClr val="ffff00"/>
          </a:solidFill>
          <a:ln cap="rnd" w="12700">
            <a:solidFill>
              <a:srgbClr val="0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i="1" lang="ru-RU" sz="1200" spc="-1" strike="noStrike">
                <a:solidFill>
                  <a:schemeClr val="dk1"/>
                </a:solidFill>
                <a:latin typeface="Calibri"/>
              </a:rPr>
              <a:t>Фестиваль национальных культур, посвященный Дню России 12.06.2022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Аспект">
  <a:themeElements>
    <a:clrScheme name="Аспект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  <a:tileRect l="0" t="0" r="0" b="0"/>
        </a:gradFill>
      </a:fillStyleLst>
      <a:lnStyleLst>
        <a:ln w="12700" cap="rnd" cmpd="sng" algn="ctr">
          <a:prstDash val="solid"/>
        </a:ln>
        <a:ln w="19050" cap="rnd" cmpd="sng" algn="ctr">
          <a:prstDash val="solid"/>
        </a:ln>
        <a:ln w="25400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2339</TotalTime>
  <Application>LibreOffice/7.6.4.1$Windows_X86_64 LibreOffice_project/e19e193f88cd6c0525a17fb7a176ed8e6a3e2aa1</Application>
  <AppVersion>15.0000</AppVersion>
  <Words>815</Words>
  <Paragraphs>112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2020-09-21T10:46:46Z</dcterms:created>
  <dc:creator>user</dc:creator>
  <dc:description/>
  <dc:language>ru-RU</dc:language>
  <cp:lastModifiedBy/>
  <cp:lastPrinted>2023-03-20T15:18:22Z</cp:lastPrinted>
  <dcterms:modified xsi:type="dcterms:W3CDTF">2024-03-21T12:21:29Z</dcterms:modified>
  <cp:revision>210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Экран (4:3)</vt:lpwstr>
  </property>
  <property fmtid="{D5CDD505-2E9C-101B-9397-08002B2CF9AE}" pid="5" name="Slides">
    <vt:i4>9</vt:i4>
  </property>
</Properties>
</file>